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01" r:id="rId1"/>
    <p:sldMasterId id="2147483817" r:id="rId2"/>
  </p:sldMasterIdLst>
  <p:notesMasterIdLst>
    <p:notesMasterId r:id="rId46"/>
  </p:notesMasterIdLst>
  <p:sldIdLst>
    <p:sldId id="256" r:id="rId3"/>
    <p:sldId id="306" r:id="rId4"/>
    <p:sldId id="307" r:id="rId5"/>
    <p:sldId id="308" r:id="rId6"/>
    <p:sldId id="309" r:id="rId7"/>
    <p:sldId id="262" r:id="rId8"/>
    <p:sldId id="310" r:id="rId9"/>
    <p:sldId id="264" r:id="rId10"/>
    <p:sldId id="311" r:id="rId11"/>
    <p:sldId id="312" r:id="rId12"/>
    <p:sldId id="313" r:id="rId13"/>
    <p:sldId id="314" r:id="rId14"/>
    <p:sldId id="332" r:id="rId15"/>
    <p:sldId id="315" r:id="rId16"/>
    <p:sldId id="316" r:id="rId17"/>
    <p:sldId id="317" r:id="rId18"/>
    <p:sldId id="318" r:id="rId19"/>
    <p:sldId id="319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333" r:id="rId29"/>
    <p:sldId id="258" r:id="rId30"/>
    <p:sldId id="259" r:id="rId31"/>
    <p:sldId id="260" r:id="rId32"/>
    <p:sldId id="261" r:id="rId33"/>
    <p:sldId id="320" r:id="rId34"/>
    <p:sldId id="263" r:id="rId35"/>
    <p:sldId id="321" r:id="rId36"/>
    <p:sldId id="265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E9D060-0109-B3A7-4DAF-9AE4B8943C9A}" name="Purity Mugambi" initials="PM" userId="S::pmugambi@umass.edu::c2d5794d-77b8-47ad-8949-faef9b4fd1f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/>
    <p:restoredTop sz="77606"/>
  </p:normalViewPr>
  <p:slideViewPr>
    <p:cSldViewPr snapToGrid="0" snapToObjects="1">
      <p:cViewPr varScale="1">
        <p:scale>
          <a:sx n="168" d="100"/>
          <a:sy n="168" d="100"/>
        </p:scale>
        <p:origin x="15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55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010210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90626" y="3224773"/>
            <a:ext cx="7667244" cy="605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90626" y="1113584"/>
            <a:ext cx="7667244" cy="20574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9"/>
          <p:cNvGrpSpPr/>
          <p:nvPr/>
        </p:nvGrpSpPr>
        <p:grpSpPr>
          <a:xfrm>
            <a:off x="7236911" y="3051692"/>
            <a:ext cx="810678" cy="810677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074167"/>
            <a:ext cx="7475220" cy="2276856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3291840"/>
            <a:ext cx="5918454" cy="802386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chemeClr val="tx1"/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94550" y="3217001"/>
            <a:ext cx="895401" cy="480060"/>
          </a:xfrm>
        </p:spPr>
        <p:txBody>
          <a:bodyPr/>
          <a:lstStyle>
            <a:lvl1pPr>
              <a:defRPr sz="21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756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21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00050"/>
            <a:ext cx="1914525" cy="4229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400050"/>
            <a:ext cx="5629275" cy="4229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041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0225" y="212711"/>
            <a:ext cx="808355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1771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796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855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40417" y="2536424"/>
            <a:ext cx="5594350" cy="635"/>
          </a:xfrm>
          <a:custGeom>
            <a:avLst/>
            <a:gdLst/>
            <a:ahLst/>
            <a:cxnLst/>
            <a:rect l="l" t="t" r="r" b="b"/>
            <a:pathLst>
              <a:path w="5594350" h="635">
                <a:moveTo>
                  <a:pt x="0" y="299"/>
                </a:moveTo>
                <a:lnTo>
                  <a:pt x="5594100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697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434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39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2558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688492"/>
            <a:ext cx="9144000" cy="1455008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918972"/>
            <a:ext cx="6960870" cy="264033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1" y="3765042"/>
            <a:ext cx="6789420" cy="800100"/>
          </a:xfrm>
        </p:spPr>
        <p:txBody>
          <a:bodyPr anchor="t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4704588"/>
            <a:ext cx="1983232" cy="273844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4704588"/>
            <a:ext cx="4745736" cy="27384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3049" y="1744386"/>
            <a:ext cx="810678" cy="810677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776" y="1879600"/>
            <a:ext cx="891224" cy="540249"/>
          </a:xfrm>
        </p:spPr>
        <p:txBody>
          <a:bodyPr/>
          <a:lstStyle>
            <a:lvl1pPr>
              <a:defRPr sz="21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3511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1645920"/>
            <a:ext cx="3566160" cy="298323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582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168" y="1536192"/>
            <a:ext cx="3566160" cy="480060"/>
          </a:xfrm>
        </p:spPr>
        <p:txBody>
          <a:bodyPr anchor="ctr">
            <a:normAutofit/>
          </a:bodyPr>
          <a:lstStyle>
            <a:lvl1pPr marL="0" indent="0">
              <a:buNone/>
              <a:defRPr sz="1500" b="1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168" y="2057400"/>
            <a:ext cx="3566160" cy="24688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262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5349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443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4350"/>
            <a:ext cx="5033772" cy="376504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47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51434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514350"/>
            <a:ext cx="2400300" cy="1303020"/>
          </a:xfrm>
        </p:spPr>
        <p:txBody>
          <a:bodyPr anchor="b">
            <a:normAutofit/>
          </a:bodyPr>
          <a:lstStyle>
            <a:lvl1pPr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51435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1817370"/>
            <a:ext cx="2400300" cy="24688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05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5/2/2023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622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1207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91056"/>
            <a:ext cx="7543800" cy="30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3318" y="4704588"/>
            <a:ext cx="24551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6102" y="4704588"/>
            <a:ext cx="474573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551294" y="4672261"/>
            <a:ext cx="342900" cy="3429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4704588"/>
            <a:ext cx="4800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rgbClr val="FFFFFF"/>
                </a:solidFill>
                <a:latin typeface="+mj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0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6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300"/>
        </a:spcBef>
        <a:spcAft>
          <a:spcPts val="15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0225" y="212715"/>
            <a:ext cx="808355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3174" y="1515020"/>
            <a:ext cx="7673975" cy="2554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16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10</a:t>
            </a:r>
            <a:endParaRPr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2905" y="2240540"/>
            <a:ext cx="2337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15425" y="1666637"/>
            <a:ext cx="3241040" cy="490855"/>
            <a:chOff x="3015425" y="1666637"/>
            <a:chExt cx="3241040" cy="490855"/>
          </a:xfrm>
        </p:grpSpPr>
        <p:sp>
          <p:nvSpPr>
            <p:cNvPr id="3" name="object 3"/>
            <p:cNvSpPr/>
            <p:nvPr/>
          </p:nvSpPr>
          <p:spPr>
            <a:xfrm>
              <a:off x="3020187" y="1671399"/>
              <a:ext cx="3231515" cy="481330"/>
            </a:xfrm>
            <a:custGeom>
              <a:avLst/>
              <a:gdLst/>
              <a:ahLst/>
              <a:cxnLst/>
              <a:rect l="l" t="t" r="r" b="b"/>
              <a:pathLst>
                <a:path w="3231515" h="481330">
                  <a:moveTo>
                    <a:pt x="2990699" y="481199"/>
                  </a:moveTo>
                  <a:lnTo>
                    <a:pt x="2990699" y="360899"/>
                  </a:lnTo>
                  <a:lnTo>
                    <a:pt x="0" y="360899"/>
                  </a:lnTo>
                  <a:lnTo>
                    <a:pt x="0" y="120299"/>
                  </a:lnTo>
                  <a:lnTo>
                    <a:pt x="2990699" y="120299"/>
                  </a:lnTo>
                  <a:lnTo>
                    <a:pt x="2990699" y="0"/>
                  </a:lnTo>
                  <a:lnTo>
                    <a:pt x="3231299" y="240599"/>
                  </a:lnTo>
                  <a:lnTo>
                    <a:pt x="2990699" y="481199"/>
                  </a:lnTo>
                  <a:close/>
                </a:path>
              </a:pathLst>
            </a:custGeom>
            <a:solidFill>
              <a:srgbClr val="60B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20187" y="1671399"/>
              <a:ext cx="3231515" cy="481330"/>
            </a:xfrm>
            <a:custGeom>
              <a:avLst/>
              <a:gdLst/>
              <a:ahLst/>
              <a:cxnLst/>
              <a:rect l="l" t="t" r="r" b="b"/>
              <a:pathLst>
                <a:path w="3231515" h="481330">
                  <a:moveTo>
                    <a:pt x="0" y="120299"/>
                  </a:moveTo>
                  <a:lnTo>
                    <a:pt x="2990699" y="120299"/>
                  </a:lnTo>
                  <a:lnTo>
                    <a:pt x="2990699" y="0"/>
                  </a:lnTo>
                  <a:lnTo>
                    <a:pt x="3231299" y="240599"/>
                  </a:lnTo>
                  <a:lnTo>
                    <a:pt x="2990699" y="481199"/>
                  </a:lnTo>
                  <a:lnTo>
                    <a:pt x="2990699" y="360899"/>
                  </a:lnTo>
                  <a:lnTo>
                    <a:pt x="0" y="360899"/>
                  </a:lnTo>
                  <a:lnTo>
                    <a:pt x="0" y="120299"/>
                  </a:lnTo>
                  <a:close/>
                </a:path>
              </a:pathLst>
            </a:custGeom>
            <a:ln w="9524">
              <a:solidFill>
                <a:srgbClr val="3B7E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4367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Training</a:t>
            </a:r>
            <a:r>
              <a:rPr spc="-50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spc="-5" dirty="0"/>
              <a:t>Classifier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45699" y="1143418"/>
            <a:ext cx="2052955" cy="1532255"/>
          </a:xfrm>
          <a:prstGeom prst="rect">
            <a:avLst/>
          </a:prstGeom>
          <a:solidFill>
            <a:srgbClr val="CCCCCC"/>
          </a:solidFill>
          <a:ln w="9524">
            <a:solidFill>
              <a:srgbClr val="3B7EA1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900">
              <a:latin typeface="Times New Roman"/>
              <a:cs typeface="Times New Roman"/>
            </a:endParaRPr>
          </a:p>
          <a:p>
            <a:pPr marL="339725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Classifier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5000" y="1499108"/>
            <a:ext cx="164592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Attributes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550" y="3138149"/>
            <a:ext cx="1591310" cy="1296670"/>
          </a:xfrm>
          <a:prstGeom prst="rect">
            <a:avLst/>
          </a:prstGeom>
          <a:solidFill>
            <a:srgbClr val="3B7EA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64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Population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94596" y="3354299"/>
            <a:ext cx="1172210" cy="864869"/>
          </a:xfrm>
          <a:custGeom>
            <a:avLst/>
            <a:gdLst/>
            <a:ahLst/>
            <a:cxnLst/>
            <a:rect l="l" t="t" r="r" b="b"/>
            <a:pathLst>
              <a:path w="1172210" h="864870">
                <a:moveTo>
                  <a:pt x="1171799" y="864299"/>
                </a:moveTo>
                <a:lnTo>
                  <a:pt x="0" y="864299"/>
                </a:lnTo>
                <a:lnTo>
                  <a:pt x="0" y="0"/>
                </a:lnTo>
                <a:lnTo>
                  <a:pt x="1171799" y="0"/>
                </a:lnTo>
                <a:lnTo>
                  <a:pt x="1171799" y="864299"/>
                </a:lnTo>
                <a:close/>
              </a:path>
            </a:pathLst>
          </a:custGeom>
          <a:solidFill>
            <a:srgbClr val="C482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94596" y="3354299"/>
            <a:ext cx="1172210" cy="594995"/>
          </a:xfrm>
          <a:prstGeom prst="rect">
            <a:avLst/>
          </a:prstGeom>
          <a:solidFill>
            <a:srgbClr val="C4820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 marL="22352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2796" y="3354299"/>
            <a:ext cx="1172210" cy="864869"/>
          </a:xfrm>
          <a:custGeom>
            <a:avLst/>
            <a:gdLst/>
            <a:ahLst/>
            <a:cxnLst/>
            <a:rect l="l" t="t" r="r" b="b"/>
            <a:pathLst>
              <a:path w="1172210" h="864870">
                <a:moveTo>
                  <a:pt x="1171800" y="864299"/>
                </a:moveTo>
                <a:lnTo>
                  <a:pt x="0" y="864299"/>
                </a:lnTo>
                <a:lnTo>
                  <a:pt x="0" y="0"/>
                </a:lnTo>
                <a:lnTo>
                  <a:pt x="1171800" y="0"/>
                </a:lnTo>
                <a:lnTo>
                  <a:pt x="1171800" y="864299"/>
                </a:lnTo>
                <a:close/>
              </a:path>
            </a:pathLst>
          </a:custGeom>
          <a:solidFill>
            <a:srgbClr val="3B7E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89417" y="3626493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71138" y="3541087"/>
            <a:ext cx="231140" cy="490855"/>
            <a:chOff x="2471138" y="3541087"/>
            <a:chExt cx="231140" cy="490855"/>
          </a:xfrm>
        </p:grpSpPr>
        <p:sp>
          <p:nvSpPr>
            <p:cNvPr id="14" name="object 14"/>
            <p:cNvSpPr/>
            <p:nvPr/>
          </p:nvSpPr>
          <p:spPr>
            <a:xfrm>
              <a:off x="2475900" y="3545849"/>
              <a:ext cx="221615" cy="481330"/>
            </a:xfrm>
            <a:custGeom>
              <a:avLst/>
              <a:gdLst/>
              <a:ahLst/>
              <a:cxnLst/>
              <a:rect l="l" t="t" r="r" b="b"/>
              <a:pathLst>
                <a:path w="221614" h="481329">
                  <a:moveTo>
                    <a:pt x="0" y="481199"/>
                  </a:moveTo>
                  <a:lnTo>
                    <a:pt x="0" y="120299"/>
                  </a:lnTo>
                  <a:lnTo>
                    <a:pt x="0" y="0"/>
                  </a:lnTo>
                  <a:lnTo>
                    <a:pt x="221099" y="240599"/>
                  </a:lnTo>
                  <a:lnTo>
                    <a:pt x="0" y="481199"/>
                  </a:lnTo>
                  <a:close/>
                </a:path>
              </a:pathLst>
            </a:custGeom>
            <a:solidFill>
              <a:srgbClr val="60B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75900" y="3545849"/>
              <a:ext cx="221615" cy="481330"/>
            </a:xfrm>
            <a:custGeom>
              <a:avLst/>
              <a:gdLst/>
              <a:ahLst/>
              <a:cxnLst/>
              <a:rect l="l" t="t" r="r" b="b"/>
              <a:pathLst>
                <a:path w="221614" h="481329">
                  <a:moveTo>
                    <a:pt x="0" y="120299"/>
                  </a:moveTo>
                  <a:lnTo>
                    <a:pt x="0" y="0"/>
                  </a:lnTo>
                  <a:lnTo>
                    <a:pt x="221099" y="240599"/>
                  </a:lnTo>
                  <a:lnTo>
                    <a:pt x="0" y="481199"/>
                  </a:lnTo>
                  <a:lnTo>
                    <a:pt x="0" y="360899"/>
                  </a:lnTo>
                  <a:lnTo>
                    <a:pt x="0" y="12029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24624" y="3297749"/>
            <a:ext cx="1172210" cy="549910"/>
          </a:xfrm>
          <a:prstGeom prst="rect">
            <a:avLst/>
          </a:prstGeom>
          <a:solidFill>
            <a:srgbClr val="6C9EEB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5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96650" y="3297743"/>
            <a:ext cx="622935" cy="549910"/>
          </a:xfrm>
          <a:prstGeom prst="rect">
            <a:avLst/>
          </a:prstGeom>
          <a:solidFill>
            <a:srgbClr val="E69137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38150" y="3963299"/>
            <a:ext cx="2583180" cy="0"/>
          </a:xfrm>
          <a:custGeom>
            <a:avLst/>
            <a:gdLst/>
            <a:ahLst/>
            <a:cxnLst/>
            <a:rect l="l" t="t" r="r" b="b"/>
            <a:pathLst>
              <a:path w="2583179">
                <a:moveTo>
                  <a:pt x="0" y="0"/>
                </a:moveTo>
                <a:lnTo>
                  <a:pt x="258299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524624" y="4066299"/>
            <a:ext cx="1172210" cy="304800"/>
          </a:xfrm>
          <a:prstGeom prst="rect">
            <a:avLst/>
          </a:prstGeom>
          <a:solidFill>
            <a:srgbClr val="0B5394"/>
          </a:solidFill>
        </p:spPr>
        <p:txBody>
          <a:bodyPr vert="horz" wrap="square" lIns="0" tIns="5080" rIns="0" bIns="0" rtlCol="0">
            <a:spAutoFit/>
          </a:bodyPr>
          <a:lstStyle/>
          <a:p>
            <a:pPr marL="632460">
              <a:lnSpc>
                <a:spcPct val="100000"/>
              </a:lnSpc>
              <a:spcBef>
                <a:spcPts val="40"/>
              </a:spcBef>
            </a:pP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96650" y="4066291"/>
            <a:ext cx="622935" cy="304800"/>
          </a:xfrm>
          <a:prstGeom prst="rect">
            <a:avLst/>
          </a:prstGeom>
          <a:solidFill>
            <a:srgbClr val="BE9000"/>
          </a:solidFill>
        </p:spPr>
        <p:txBody>
          <a:bodyPr vert="horz" wrap="square" lIns="0" tIns="508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342564" y="2367337"/>
            <a:ext cx="1543685" cy="1412240"/>
            <a:chOff x="7342564" y="2367337"/>
            <a:chExt cx="1543685" cy="1412240"/>
          </a:xfrm>
        </p:grpSpPr>
        <p:sp>
          <p:nvSpPr>
            <p:cNvPr id="22" name="object 22"/>
            <p:cNvSpPr/>
            <p:nvPr/>
          </p:nvSpPr>
          <p:spPr>
            <a:xfrm>
              <a:off x="7347327" y="2372099"/>
              <a:ext cx="1534160" cy="1402715"/>
            </a:xfrm>
            <a:custGeom>
              <a:avLst/>
              <a:gdLst/>
              <a:ahLst/>
              <a:cxnLst/>
              <a:rect l="l" t="t" r="r" b="b"/>
              <a:pathLst>
                <a:path w="1534159" h="1402714">
                  <a:moveTo>
                    <a:pt x="1300172" y="1402499"/>
                  </a:moveTo>
                  <a:lnTo>
                    <a:pt x="328572" y="1402499"/>
                  </a:lnTo>
                  <a:lnTo>
                    <a:pt x="281463" y="1397751"/>
                  </a:lnTo>
                  <a:lnTo>
                    <a:pt x="237586" y="1384130"/>
                  </a:lnTo>
                  <a:lnTo>
                    <a:pt x="197880" y="1362579"/>
                  </a:lnTo>
                  <a:lnTo>
                    <a:pt x="163286" y="1334036"/>
                  </a:lnTo>
                  <a:lnTo>
                    <a:pt x="134743" y="1299441"/>
                  </a:lnTo>
                  <a:lnTo>
                    <a:pt x="113191" y="1259736"/>
                  </a:lnTo>
                  <a:lnTo>
                    <a:pt x="99571" y="1215858"/>
                  </a:lnTo>
                  <a:lnTo>
                    <a:pt x="94822" y="1168749"/>
                  </a:lnTo>
                  <a:lnTo>
                    <a:pt x="0" y="1045199"/>
                  </a:lnTo>
                  <a:lnTo>
                    <a:pt x="94822" y="818124"/>
                  </a:lnTo>
                  <a:lnTo>
                    <a:pt x="94822" y="233749"/>
                  </a:lnTo>
                  <a:lnTo>
                    <a:pt x="99571" y="186641"/>
                  </a:lnTo>
                  <a:lnTo>
                    <a:pt x="113191" y="142763"/>
                  </a:lnTo>
                  <a:lnTo>
                    <a:pt x="134743" y="103058"/>
                  </a:lnTo>
                  <a:lnTo>
                    <a:pt x="163286" y="68463"/>
                  </a:lnTo>
                  <a:lnTo>
                    <a:pt x="197880" y="39920"/>
                  </a:lnTo>
                  <a:lnTo>
                    <a:pt x="237586" y="18369"/>
                  </a:lnTo>
                  <a:lnTo>
                    <a:pt x="281463" y="4748"/>
                  </a:lnTo>
                  <a:lnTo>
                    <a:pt x="328572" y="0"/>
                  </a:lnTo>
                  <a:lnTo>
                    <a:pt x="1300172" y="0"/>
                  </a:lnTo>
                  <a:lnTo>
                    <a:pt x="1345987" y="4532"/>
                  </a:lnTo>
                  <a:lnTo>
                    <a:pt x="1389624" y="17793"/>
                  </a:lnTo>
                  <a:lnTo>
                    <a:pt x="1429856" y="39272"/>
                  </a:lnTo>
                  <a:lnTo>
                    <a:pt x="1465458" y="68463"/>
                  </a:lnTo>
                  <a:lnTo>
                    <a:pt x="1494649" y="104065"/>
                  </a:lnTo>
                  <a:lnTo>
                    <a:pt x="1516129" y="144297"/>
                  </a:lnTo>
                  <a:lnTo>
                    <a:pt x="1529389" y="187934"/>
                  </a:lnTo>
                  <a:lnTo>
                    <a:pt x="1533922" y="233749"/>
                  </a:lnTo>
                  <a:lnTo>
                    <a:pt x="1533922" y="1168749"/>
                  </a:lnTo>
                  <a:lnTo>
                    <a:pt x="1529173" y="1215858"/>
                  </a:lnTo>
                  <a:lnTo>
                    <a:pt x="1515553" y="1259736"/>
                  </a:lnTo>
                  <a:lnTo>
                    <a:pt x="1494001" y="1299441"/>
                  </a:lnTo>
                  <a:lnTo>
                    <a:pt x="1465458" y="1334036"/>
                  </a:lnTo>
                  <a:lnTo>
                    <a:pt x="1430864" y="1362579"/>
                  </a:lnTo>
                  <a:lnTo>
                    <a:pt x="1391158" y="1384130"/>
                  </a:lnTo>
                  <a:lnTo>
                    <a:pt x="1347281" y="1397751"/>
                  </a:lnTo>
                  <a:lnTo>
                    <a:pt x="1300172" y="14024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47327" y="2372099"/>
              <a:ext cx="1534160" cy="1402715"/>
            </a:xfrm>
            <a:custGeom>
              <a:avLst/>
              <a:gdLst/>
              <a:ahLst/>
              <a:cxnLst/>
              <a:rect l="l" t="t" r="r" b="b"/>
              <a:pathLst>
                <a:path w="1534159" h="1402714">
                  <a:moveTo>
                    <a:pt x="94822" y="233749"/>
                  </a:moveTo>
                  <a:lnTo>
                    <a:pt x="99571" y="186641"/>
                  </a:lnTo>
                  <a:lnTo>
                    <a:pt x="113191" y="142763"/>
                  </a:lnTo>
                  <a:lnTo>
                    <a:pt x="134743" y="103058"/>
                  </a:lnTo>
                  <a:lnTo>
                    <a:pt x="163286" y="68463"/>
                  </a:lnTo>
                  <a:lnTo>
                    <a:pt x="197880" y="39920"/>
                  </a:lnTo>
                  <a:lnTo>
                    <a:pt x="237586" y="18369"/>
                  </a:lnTo>
                  <a:lnTo>
                    <a:pt x="281463" y="4748"/>
                  </a:lnTo>
                  <a:lnTo>
                    <a:pt x="328572" y="0"/>
                  </a:lnTo>
                  <a:lnTo>
                    <a:pt x="334672" y="0"/>
                  </a:lnTo>
                  <a:lnTo>
                    <a:pt x="694447" y="0"/>
                  </a:lnTo>
                  <a:lnTo>
                    <a:pt x="1300172" y="0"/>
                  </a:lnTo>
                  <a:lnTo>
                    <a:pt x="1345987" y="4532"/>
                  </a:lnTo>
                  <a:lnTo>
                    <a:pt x="1389624" y="17793"/>
                  </a:lnTo>
                  <a:lnTo>
                    <a:pt x="1429856" y="39272"/>
                  </a:lnTo>
                  <a:lnTo>
                    <a:pt x="1465458" y="68463"/>
                  </a:lnTo>
                  <a:lnTo>
                    <a:pt x="1494649" y="104065"/>
                  </a:lnTo>
                  <a:lnTo>
                    <a:pt x="1516129" y="144297"/>
                  </a:lnTo>
                  <a:lnTo>
                    <a:pt x="1529389" y="187934"/>
                  </a:lnTo>
                  <a:lnTo>
                    <a:pt x="1533922" y="233749"/>
                  </a:lnTo>
                  <a:lnTo>
                    <a:pt x="1533922" y="818124"/>
                  </a:lnTo>
                  <a:lnTo>
                    <a:pt x="1533922" y="1168749"/>
                  </a:lnTo>
                  <a:lnTo>
                    <a:pt x="1529173" y="1215858"/>
                  </a:lnTo>
                  <a:lnTo>
                    <a:pt x="1515553" y="1259736"/>
                  </a:lnTo>
                  <a:lnTo>
                    <a:pt x="1494001" y="1299441"/>
                  </a:lnTo>
                  <a:lnTo>
                    <a:pt x="1465458" y="1334036"/>
                  </a:lnTo>
                  <a:lnTo>
                    <a:pt x="1430864" y="1362579"/>
                  </a:lnTo>
                  <a:lnTo>
                    <a:pt x="1391158" y="1384130"/>
                  </a:lnTo>
                  <a:lnTo>
                    <a:pt x="1347281" y="1397751"/>
                  </a:lnTo>
                  <a:lnTo>
                    <a:pt x="1300172" y="1402499"/>
                  </a:lnTo>
                  <a:lnTo>
                    <a:pt x="694447" y="1402499"/>
                  </a:lnTo>
                  <a:lnTo>
                    <a:pt x="334672" y="1402499"/>
                  </a:lnTo>
                  <a:lnTo>
                    <a:pt x="328572" y="1402499"/>
                  </a:lnTo>
                  <a:lnTo>
                    <a:pt x="281463" y="1397751"/>
                  </a:lnTo>
                  <a:lnTo>
                    <a:pt x="237586" y="1384130"/>
                  </a:lnTo>
                  <a:lnTo>
                    <a:pt x="197880" y="1362579"/>
                  </a:lnTo>
                  <a:lnTo>
                    <a:pt x="163286" y="1334036"/>
                  </a:lnTo>
                  <a:lnTo>
                    <a:pt x="134743" y="1299441"/>
                  </a:lnTo>
                  <a:lnTo>
                    <a:pt x="113191" y="1259736"/>
                  </a:lnTo>
                  <a:lnTo>
                    <a:pt x="99571" y="1215858"/>
                  </a:lnTo>
                  <a:lnTo>
                    <a:pt x="94822" y="1168749"/>
                  </a:lnTo>
                  <a:lnTo>
                    <a:pt x="0" y="1045199"/>
                  </a:lnTo>
                  <a:lnTo>
                    <a:pt x="94822" y="818124"/>
                  </a:lnTo>
                  <a:lnTo>
                    <a:pt x="94822" y="23374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663125" y="1499108"/>
            <a:ext cx="2035810" cy="16992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Predicted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label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  <a:p>
            <a:pPr marL="932815" marR="78740">
              <a:lnSpc>
                <a:spcPct val="101600"/>
              </a:lnSpc>
              <a:spcBef>
                <a:spcPts val="1505"/>
              </a:spcBef>
            </a:pPr>
            <a:r>
              <a:rPr sz="1600" dirty="0">
                <a:latin typeface="Arial MT"/>
                <a:cs typeface="Arial MT"/>
              </a:rPr>
              <a:t>Model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association  between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83637" y="3176347"/>
            <a:ext cx="105283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 MT"/>
                <a:cs typeface="Arial MT"/>
              </a:rPr>
              <a:t>attributes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&amp;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labels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324590" y="3853562"/>
            <a:ext cx="1561465" cy="855980"/>
            <a:chOff x="7324590" y="3853562"/>
            <a:chExt cx="1561465" cy="855980"/>
          </a:xfrm>
        </p:grpSpPr>
        <p:sp>
          <p:nvSpPr>
            <p:cNvPr id="27" name="object 27"/>
            <p:cNvSpPr/>
            <p:nvPr/>
          </p:nvSpPr>
          <p:spPr>
            <a:xfrm>
              <a:off x="7329352" y="3858324"/>
              <a:ext cx="1551940" cy="846455"/>
            </a:xfrm>
            <a:custGeom>
              <a:avLst/>
              <a:gdLst/>
              <a:ahLst/>
              <a:cxnLst/>
              <a:rect l="l" t="t" r="r" b="b"/>
              <a:pathLst>
                <a:path w="1551940" h="846454">
                  <a:moveTo>
                    <a:pt x="1410846" y="846299"/>
                  </a:moveTo>
                  <a:lnTo>
                    <a:pt x="253846" y="846299"/>
                  </a:lnTo>
                  <a:lnTo>
                    <a:pt x="209264" y="839109"/>
                  </a:lnTo>
                  <a:lnTo>
                    <a:pt x="170544" y="819085"/>
                  </a:lnTo>
                  <a:lnTo>
                    <a:pt x="140011" y="788552"/>
                  </a:lnTo>
                  <a:lnTo>
                    <a:pt x="119987" y="749832"/>
                  </a:lnTo>
                  <a:lnTo>
                    <a:pt x="112796" y="705249"/>
                  </a:lnTo>
                  <a:lnTo>
                    <a:pt x="112796" y="352624"/>
                  </a:lnTo>
                  <a:lnTo>
                    <a:pt x="0" y="326578"/>
                  </a:lnTo>
                  <a:lnTo>
                    <a:pt x="112796" y="141049"/>
                  </a:lnTo>
                  <a:lnTo>
                    <a:pt x="119987" y="96467"/>
                  </a:lnTo>
                  <a:lnTo>
                    <a:pt x="140011" y="57747"/>
                  </a:lnTo>
                  <a:lnTo>
                    <a:pt x="170544" y="27214"/>
                  </a:lnTo>
                  <a:lnTo>
                    <a:pt x="209264" y="7190"/>
                  </a:lnTo>
                  <a:lnTo>
                    <a:pt x="253846" y="0"/>
                  </a:lnTo>
                  <a:lnTo>
                    <a:pt x="1410846" y="0"/>
                  </a:lnTo>
                  <a:lnTo>
                    <a:pt x="1464824" y="10736"/>
                  </a:lnTo>
                  <a:lnTo>
                    <a:pt x="1510584" y="41312"/>
                  </a:lnTo>
                  <a:lnTo>
                    <a:pt x="1541160" y="87072"/>
                  </a:lnTo>
                  <a:lnTo>
                    <a:pt x="1551896" y="141049"/>
                  </a:lnTo>
                  <a:lnTo>
                    <a:pt x="1551896" y="705249"/>
                  </a:lnTo>
                  <a:lnTo>
                    <a:pt x="1544706" y="749832"/>
                  </a:lnTo>
                  <a:lnTo>
                    <a:pt x="1524682" y="788552"/>
                  </a:lnTo>
                  <a:lnTo>
                    <a:pt x="1494149" y="819085"/>
                  </a:lnTo>
                  <a:lnTo>
                    <a:pt x="1455429" y="839109"/>
                  </a:lnTo>
                  <a:lnTo>
                    <a:pt x="1410846" y="8462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29352" y="3858324"/>
              <a:ext cx="1551940" cy="846455"/>
            </a:xfrm>
            <a:custGeom>
              <a:avLst/>
              <a:gdLst/>
              <a:ahLst/>
              <a:cxnLst/>
              <a:rect l="l" t="t" r="r" b="b"/>
              <a:pathLst>
                <a:path w="1551940" h="846454">
                  <a:moveTo>
                    <a:pt x="112796" y="141049"/>
                  </a:moveTo>
                  <a:lnTo>
                    <a:pt x="119987" y="96467"/>
                  </a:lnTo>
                  <a:lnTo>
                    <a:pt x="140011" y="57747"/>
                  </a:lnTo>
                  <a:lnTo>
                    <a:pt x="170544" y="27214"/>
                  </a:lnTo>
                  <a:lnTo>
                    <a:pt x="209264" y="7190"/>
                  </a:lnTo>
                  <a:lnTo>
                    <a:pt x="253846" y="0"/>
                  </a:lnTo>
                  <a:lnTo>
                    <a:pt x="352646" y="0"/>
                  </a:lnTo>
                  <a:lnTo>
                    <a:pt x="712421" y="0"/>
                  </a:lnTo>
                  <a:lnTo>
                    <a:pt x="1410846" y="0"/>
                  </a:lnTo>
                  <a:lnTo>
                    <a:pt x="1438492" y="2735"/>
                  </a:lnTo>
                  <a:lnTo>
                    <a:pt x="1489101" y="23697"/>
                  </a:lnTo>
                  <a:lnTo>
                    <a:pt x="1528198" y="62795"/>
                  </a:lnTo>
                  <a:lnTo>
                    <a:pt x="1549161" y="113404"/>
                  </a:lnTo>
                  <a:lnTo>
                    <a:pt x="1551896" y="141049"/>
                  </a:lnTo>
                  <a:lnTo>
                    <a:pt x="1551896" y="352624"/>
                  </a:lnTo>
                  <a:lnTo>
                    <a:pt x="1551896" y="705249"/>
                  </a:lnTo>
                  <a:lnTo>
                    <a:pt x="1544706" y="749832"/>
                  </a:lnTo>
                  <a:lnTo>
                    <a:pt x="1524682" y="788552"/>
                  </a:lnTo>
                  <a:lnTo>
                    <a:pt x="1494149" y="819085"/>
                  </a:lnTo>
                  <a:lnTo>
                    <a:pt x="1455429" y="839109"/>
                  </a:lnTo>
                  <a:lnTo>
                    <a:pt x="1410846" y="846299"/>
                  </a:lnTo>
                  <a:lnTo>
                    <a:pt x="712421" y="846299"/>
                  </a:lnTo>
                  <a:lnTo>
                    <a:pt x="352646" y="846299"/>
                  </a:lnTo>
                  <a:lnTo>
                    <a:pt x="253846" y="846299"/>
                  </a:lnTo>
                  <a:lnTo>
                    <a:pt x="209264" y="839109"/>
                  </a:lnTo>
                  <a:lnTo>
                    <a:pt x="170544" y="819085"/>
                  </a:lnTo>
                  <a:lnTo>
                    <a:pt x="140011" y="788552"/>
                  </a:lnTo>
                  <a:lnTo>
                    <a:pt x="119987" y="749832"/>
                  </a:lnTo>
                  <a:lnTo>
                    <a:pt x="112796" y="705249"/>
                  </a:lnTo>
                  <a:lnTo>
                    <a:pt x="112796" y="352624"/>
                  </a:lnTo>
                  <a:lnTo>
                    <a:pt x="0" y="326578"/>
                  </a:lnTo>
                  <a:lnTo>
                    <a:pt x="112796" y="14104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56487" y="3889172"/>
            <a:ext cx="115379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Arial MT"/>
                <a:cs typeface="Arial MT"/>
              </a:rPr>
              <a:t>Estimate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accuracy of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classifier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15425" y="1143418"/>
            <a:ext cx="3241040" cy="1532255"/>
            <a:chOff x="3015425" y="1143418"/>
            <a:chExt cx="3241040" cy="1532255"/>
          </a:xfrm>
        </p:grpSpPr>
        <p:sp>
          <p:nvSpPr>
            <p:cNvPr id="3" name="object 3"/>
            <p:cNvSpPr/>
            <p:nvPr/>
          </p:nvSpPr>
          <p:spPr>
            <a:xfrm>
              <a:off x="3020187" y="1671400"/>
              <a:ext cx="3231515" cy="481330"/>
            </a:xfrm>
            <a:custGeom>
              <a:avLst/>
              <a:gdLst/>
              <a:ahLst/>
              <a:cxnLst/>
              <a:rect l="l" t="t" r="r" b="b"/>
              <a:pathLst>
                <a:path w="3231515" h="481330">
                  <a:moveTo>
                    <a:pt x="2990699" y="481199"/>
                  </a:moveTo>
                  <a:lnTo>
                    <a:pt x="2990699" y="360899"/>
                  </a:lnTo>
                  <a:lnTo>
                    <a:pt x="0" y="360899"/>
                  </a:lnTo>
                  <a:lnTo>
                    <a:pt x="0" y="120299"/>
                  </a:lnTo>
                  <a:lnTo>
                    <a:pt x="2990699" y="120299"/>
                  </a:lnTo>
                  <a:lnTo>
                    <a:pt x="2990699" y="0"/>
                  </a:lnTo>
                  <a:lnTo>
                    <a:pt x="3231299" y="240599"/>
                  </a:lnTo>
                  <a:lnTo>
                    <a:pt x="2990699" y="481199"/>
                  </a:lnTo>
                  <a:close/>
                </a:path>
              </a:pathLst>
            </a:custGeom>
            <a:solidFill>
              <a:srgbClr val="60B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20187" y="1671400"/>
              <a:ext cx="3231515" cy="481330"/>
            </a:xfrm>
            <a:custGeom>
              <a:avLst/>
              <a:gdLst/>
              <a:ahLst/>
              <a:cxnLst/>
              <a:rect l="l" t="t" r="r" b="b"/>
              <a:pathLst>
                <a:path w="3231515" h="481330">
                  <a:moveTo>
                    <a:pt x="0" y="120299"/>
                  </a:moveTo>
                  <a:lnTo>
                    <a:pt x="2990699" y="120299"/>
                  </a:lnTo>
                  <a:lnTo>
                    <a:pt x="2990699" y="0"/>
                  </a:lnTo>
                  <a:lnTo>
                    <a:pt x="3231299" y="240599"/>
                  </a:lnTo>
                  <a:lnTo>
                    <a:pt x="2990699" y="481199"/>
                  </a:lnTo>
                  <a:lnTo>
                    <a:pt x="2990699" y="360899"/>
                  </a:lnTo>
                  <a:lnTo>
                    <a:pt x="0" y="360899"/>
                  </a:lnTo>
                  <a:lnTo>
                    <a:pt x="0" y="120299"/>
                  </a:lnTo>
                  <a:close/>
                </a:path>
              </a:pathLst>
            </a:custGeom>
            <a:ln w="9524">
              <a:solidFill>
                <a:srgbClr val="3B7E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45700" y="1143418"/>
              <a:ext cx="2052955" cy="1532255"/>
            </a:xfrm>
            <a:custGeom>
              <a:avLst/>
              <a:gdLst/>
              <a:ahLst/>
              <a:cxnLst/>
              <a:rect l="l" t="t" r="r" b="b"/>
              <a:pathLst>
                <a:path w="2052954" h="1532255">
                  <a:moveTo>
                    <a:pt x="2052599" y="1532099"/>
                  </a:moveTo>
                  <a:lnTo>
                    <a:pt x="0" y="1532099"/>
                  </a:lnTo>
                  <a:lnTo>
                    <a:pt x="0" y="0"/>
                  </a:lnTo>
                  <a:lnTo>
                    <a:pt x="2052599" y="0"/>
                  </a:lnTo>
                  <a:lnTo>
                    <a:pt x="2052599" y="153209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6018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Nearest</a:t>
            </a:r>
            <a:r>
              <a:rPr spc="-50" dirty="0"/>
              <a:t> </a:t>
            </a:r>
            <a:r>
              <a:rPr spc="-5" dirty="0"/>
              <a:t>Neighbor</a:t>
            </a:r>
            <a:r>
              <a:rPr spc="-45" dirty="0"/>
              <a:t> </a:t>
            </a:r>
            <a:r>
              <a:rPr spc="-5" dirty="0"/>
              <a:t>Classifier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45699" y="1143418"/>
            <a:ext cx="2052955" cy="1532255"/>
          </a:xfrm>
          <a:prstGeom prst="rect">
            <a:avLst/>
          </a:prstGeom>
          <a:ln w="9524">
            <a:solidFill>
              <a:srgbClr val="3B7EA1"/>
            </a:solidFill>
          </a:ln>
        </p:spPr>
        <p:txBody>
          <a:bodyPr vert="horz" wrap="square" lIns="0" tIns="130810" rIns="0" bIns="0" rtlCol="0">
            <a:spAutoFit/>
          </a:bodyPr>
          <a:lstStyle/>
          <a:p>
            <a:pPr marL="94615" marR="90170" indent="61594" algn="just">
              <a:lnSpc>
                <a:spcPct val="100000"/>
              </a:lnSpc>
              <a:spcBef>
                <a:spcPts val="1030"/>
              </a:spcBef>
            </a:pP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NN Classifier </a:t>
            </a:r>
            <a:r>
              <a:rPr sz="2200" b="1" spc="-600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Use the label of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 </a:t>
            </a:r>
            <a:r>
              <a:rPr sz="2000" dirty="0">
                <a:latin typeface="Arial MT"/>
                <a:cs typeface="Arial MT"/>
              </a:rPr>
              <a:t>most similar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training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example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5000" y="1499108"/>
            <a:ext cx="164592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Attributes</a:t>
            </a:r>
            <a:r>
              <a:rPr sz="2400" spc="-10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an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3125" y="1499108"/>
            <a:ext cx="203581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Predicted</a:t>
            </a:r>
            <a:r>
              <a:rPr sz="2400" spc="-1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label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of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example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550" y="3138149"/>
            <a:ext cx="1591310" cy="1296670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05104">
              <a:lnSpc>
                <a:spcPct val="100000"/>
              </a:lnSpc>
              <a:spcBef>
                <a:spcPts val="164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Population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05575" y="3354299"/>
            <a:ext cx="1289685" cy="864869"/>
          </a:xfrm>
          <a:custGeom>
            <a:avLst/>
            <a:gdLst/>
            <a:ahLst/>
            <a:cxnLst/>
            <a:rect l="l" t="t" r="r" b="b"/>
            <a:pathLst>
              <a:path w="1289685" h="864870">
                <a:moveTo>
                  <a:pt x="1289099" y="864299"/>
                </a:moveTo>
                <a:lnTo>
                  <a:pt x="0" y="864299"/>
                </a:lnTo>
                <a:lnTo>
                  <a:pt x="0" y="0"/>
                </a:lnTo>
                <a:lnTo>
                  <a:pt x="1289099" y="0"/>
                </a:lnTo>
                <a:lnTo>
                  <a:pt x="1289099" y="864299"/>
                </a:lnTo>
                <a:close/>
              </a:path>
            </a:pathLst>
          </a:custGeom>
          <a:solidFill>
            <a:srgbClr val="CE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97681" y="3626493"/>
            <a:ext cx="1104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Attributes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94596" y="3354299"/>
            <a:ext cx="1172210" cy="864869"/>
          </a:xfrm>
          <a:custGeom>
            <a:avLst/>
            <a:gdLst/>
            <a:ahLst/>
            <a:cxnLst/>
            <a:rect l="l" t="t" r="r" b="b"/>
            <a:pathLst>
              <a:path w="1172210" h="864870">
                <a:moveTo>
                  <a:pt x="1171799" y="864299"/>
                </a:moveTo>
                <a:lnTo>
                  <a:pt x="0" y="864299"/>
                </a:lnTo>
                <a:lnTo>
                  <a:pt x="0" y="0"/>
                </a:lnTo>
                <a:lnTo>
                  <a:pt x="1171799" y="0"/>
                </a:lnTo>
                <a:lnTo>
                  <a:pt x="1171799" y="864299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94596" y="3626493"/>
            <a:ext cx="1172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352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Labels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75900" y="3545849"/>
            <a:ext cx="221615" cy="481330"/>
          </a:xfrm>
          <a:custGeom>
            <a:avLst/>
            <a:gdLst/>
            <a:ahLst/>
            <a:cxnLst/>
            <a:rect l="l" t="t" r="r" b="b"/>
            <a:pathLst>
              <a:path w="221614" h="481329">
                <a:moveTo>
                  <a:pt x="0" y="481199"/>
                </a:moveTo>
                <a:lnTo>
                  <a:pt x="0" y="120299"/>
                </a:lnTo>
                <a:lnTo>
                  <a:pt x="0" y="0"/>
                </a:lnTo>
                <a:lnTo>
                  <a:pt x="221099" y="240599"/>
                </a:lnTo>
                <a:lnTo>
                  <a:pt x="0" y="4811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564050" y="2554224"/>
            <a:ext cx="2985135" cy="1423670"/>
            <a:chOff x="2564050" y="2554224"/>
            <a:chExt cx="2985135" cy="1423670"/>
          </a:xfrm>
        </p:grpSpPr>
        <p:sp>
          <p:nvSpPr>
            <p:cNvPr id="17" name="object 17"/>
            <p:cNvSpPr/>
            <p:nvPr/>
          </p:nvSpPr>
          <p:spPr>
            <a:xfrm>
              <a:off x="2838150" y="3963299"/>
              <a:ext cx="2583180" cy="0"/>
            </a:xfrm>
            <a:custGeom>
              <a:avLst/>
              <a:gdLst/>
              <a:ahLst/>
              <a:cxnLst/>
              <a:rect l="l" t="t" r="r" b="b"/>
              <a:pathLst>
                <a:path w="2583179">
                  <a:moveTo>
                    <a:pt x="0" y="0"/>
                  </a:moveTo>
                  <a:lnTo>
                    <a:pt x="2582999" y="0"/>
                  </a:lnTo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83100" y="2573274"/>
              <a:ext cx="2947035" cy="854710"/>
            </a:xfrm>
            <a:custGeom>
              <a:avLst/>
              <a:gdLst/>
              <a:ahLst/>
              <a:cxnLst/>
              <a:rect l="l" t="t" r="r" b="b"/>
              <a:pathLst>
                <a:path w="2947035" h="854710">
                  <a:moveTo>
                    <a:pt x="0" y="0"/>
                  </a:moveTo>
                  <a:lnTo>
                    <a:pt x="29718" y="1476"/>
                  </a:lnTo>
                  <a:lnTo>
                    <a:pt x="69303" y="2280"/>
                  </a:lnTo>
                  <a:lnTo>
                    <a:pt x="116588" y="2868"/>
                  </a:lnTo>
                  <a:lnTo>
                    <a:pt x="169408" y="3697"/>
                  </a:lnTo>
                  <a:lnTo>
                    <a:pt x="225596" y="5223"/>
                  </a:lnTo>
                  <a:lnTo>
                    <a:pt x="282988" y="7903"/>
                  </a:lnTo>
                  <a:lnTo>
                    <a:pt x="339418" y="12194"/>
                  </a:lnTo>
                  <a:lnTo>
                    <a:pt x="392719" y="18553"/>
                  </a:lnTo>
                  <a:lnTo>
                    <a:pt x="440727" y="27436"/>
                  </a:lnTo>
                  <a:lnTo>
                    <a:pt x="481274" y="39299"/>
                  </a:lnTo>
                  <a:lnTo>
                    <a:pt x="521251" y="59691"/>
                  </a:lnTo>
                  <a:lnTo>
                    <a:pt x="552804" y="85950"/>
                  </a:lnTo>
                  <a:lnTo>
                    <a:pt x="578732" y="116352"/>
                  </a:lnTo>
                  <a:lnTo>
                    <a:pt x="601832" y="149171"/>
                  </a:lnTo>
                  <a:lnTo>
                    <a:pt x="624904" y="182683"/>
                  </a:lnTo>
                  <a:lnTo>
                    <a:pt x="650745" y="215163"/>
                  </a:lnTo>
                  <a:lnTo>
                    <a:pt x="682152" y="244885"/>
                  </a:lnTo>
                  <a:lnTo>
                    <a:pt x="721924" y="270124"/>
                  </a:lnTo>
                  <a:lnTo>
                    <a:pt x="757245" y="287662"/>
                  </a:lnTo>
                  <a:lnTo>
                    <a:pt x="792176" y="304346"/>
                  </a:lnTo>
                  <a:lnTo>
                    <a:pt x="827898" y="320101"/>
                  </a:lnTo>
                  <a:lnTo>
                    <a:pt x="865596" y="334853"/>
                  </a:lnTo>
                  <a:lnTo>
                    <a:pt x="906451" y="348526"/>
                  </a:lnTo>
                  <a:lnTo>
                    <a:pt x="951646" y="361045"/>
                  </a:lnTo>
                  <a:lnTo>
                    <a:pt x="1002363" y="372334"/>
                  </a:lnTo>
                  <a:lnTo>
                    <a:pt x="1059785" y="382319"/>
                  </a:lnTo>
                  <a:lnTo>
                    <a:pt x="1125095" y="390924"/>
                  </a:lnTo>
                  <a:lnTo>
                    <a:pt x="1199474" y="398074"/>
                  </a:lnTo>
                  <a:lnTo>
                    <a:pt x="1278872" y="401535"/>
                  </a:lnTo>
                  <a:lnTo>
                    <a:pt x="1323516" y="401705"/>
                  </a:lnTo>
                  <a:lnTo>
                    <a:pt x="1370989" y="401017"/>
                  </a:lnTo>
                  <a:lnTo>
                    <a:pt x="1420938" y="399608"/>
                  </a:lnTo>
                  <a:lnTo>
                    <a:pt x="1473012" y="397615"/>
                  </a:lnTo>
                  <a:lnTo>
                    <a:pt x="1526859" y="395175"/>
                  </a:lnTo>
                  <a:lnTo>
                    <a:pt x="1582127" y="392425"/>
                  </a:lnTo>
                  <a:lnTo>
                    <a:pt x="1638464" y="389501"/>
                  </a:lnTo>
                  <a:lnTo>
                    <a:pt x="1695519" y="386542"/>
                  </a:lnTo>
                  <a:lnTo>
                    <a:pt x="1752940" y="383684"/>
                  </a:lnTo>
                  <a:lnTo>
                    <a:pt x="1810375" y="381063"/>
                  </a:lnTo>
                  <a:lnTo>
                    <a:pt x="1867472" y="378818"/>
                  </a:lnTo>
                  <a:lnTo>
                    <a:pt x="1923879" y="377084"/>
                  </a:lnTo>
                  <a:lnTo>
                    <a:pt x="1979245" y="375999"/>
                  </a:lnTo>
                  <a:lnTo>
                    <a:pt x="2033218" y="375700"/>
                  </a:lnTo>
                  <a:lnTo>
                    <a:pt x="2085446" y="376323"/>
                  </a:lnTo>
                  <a:lnTo>
                    <a:pt x="2135577" y="378006"/>
                  </a:lnTo>
                  <a:lnTo>
                    <a:pt x="2183260" y="380886"/>
                  </a:lnTo>
                  <a:lnTo>
                    <a:pt x="2228143" y="385099"/>
                  </a:lnTo>
                  <a:lnTo>
                    <a:pt x="2269873" y="390783"/>
                  </a:lnTo>
                  <a:lnTo>
                    <a:pt x="2308099" y="398074"/>
                  </a:lnTo>
                  <a:lnTo>
                    <a:pt x="2367053" y="414599"/>
                  </a:lnTo>
                  <a:lnTo>
                    <a:pt x="2421106" y="436058"/>
                  </a:lnTo>
                  <a:lnTo>
                    <a:pt x="2470633" y="461605"/>
                  </a:lnTo>
                  <a:lnTo>
                    <a:pt x="2516008" y="490397"/>
                  </a:lnTo>
                  <a:lnTo>
                    <a:pt x="2557604" y="521590"/>
                  </a:lnTo>
                  <a:lnTo>
                    <a:pt x="2595795" y="554340"/>
                  </a:lnTo>
                  <a:lnTo>
                    <a:pt x="2630955" y="587803"/>
                  </a:lnTo>
                  <a:lnTo>
                    <a:pt x="2663458" y="621134"/>
                  </a:lnTo>
                  <a:lnTo>
                    <a:pt x="2693678" y="653490"/>
                  </a:lnTo>
                  <a:lnTo>
                    <a:pt x="2721988" y="684026"/>
                  </a:lnTo>
                  <a:lnTo>
                    <a:pt x="2748763" y="711898"/>
                  </a:lnTo>
                  <a:lnTo>
                    <a:pt x="2799199" y="756274"/>
                  </a:lnTo>
                  <a:lnTo>
                    <a:pt x="2863655" y="801412"/>
                  </a:lnTo>
                  <a:lnTo>
                    <a:pt x="2903556" y="827774"/>
                  </a:lnTo>
                  <a:lnTo>
                    <a:pt x="2928109" y="842943"/>
                  </a:lnTo>
                  <a:lnTo>
                    <a:pt x="2946524" y="854499"/>
                  </a:lnTo>
                </a:path>
              </a:pathLst>
            </a:custGeom>
            <a:ln w="38099">
              <a:solidFill>
                <a:srgbClr val="60B4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002600" y="2571750"/>
            <a:ext cx="1473835" cy="0"/>
          </a:xfrm>
          <a:custGeom>
            <a:avLst/>
            <a:gdLst/>
            <a:ahLst/>
            <a:cxnLst/>
            <a:rect l="l" t="t" r="r" b="b"/>
            <a:pathLst>
              <a:path w="1473835">
                <a:moveTo>
                  <a:pt x="0" y="0"/>
                </a:moveTo>
                <a:lnTo>
                  <a:pt x="1473299" y="0"/>
                </a:lnTo>
              </a:path>
            </a:pathLst>
          </a:custGeom>
          <a:ln w="76199">
            <a:solidFill>
              <a:srgbClr val="3B7E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7327575" y="2532808"/>
            <a:ext cx="669925" cy="923925"/>
            <a:chOff x="7327575" y="2532808"/>
            <a:chExt cx="669925" cy="923925"/>
          </a:xfrm>
        </p:grpSpPr>
        <p:sp>
          <p:nvSpPr>
            <p:cNvPr id="21" name="object 21"/>
            <p:cNvSpPr/>
            <p:nvPr/>
          </p:nvSpPr>
          <p:spPr>
            <a:xfrm>
              <a:off x="7584728" y="2570908"/>
              <a:ext cx="412750" cy="0"/>
            </a:xfrm>
            <a:custGeom>
              <a:avLst/>
              <a:gdLst/>
              <a:ahLst/>
              <a:cxnLst/>
              <a:rect l="l" t="t" r="r" b="b"/>
              <a:pathLst>
                <a:path w="412750">
                  <a:moveTo>
                    <a:pt x="0" y="0"/>
                  </a:moveTo>
                  <a:lnTo>
                    <a:pt x="412499" y="0"/>
                  </a:lnTo>
                </a:path>
              </a:pathLst>
            </a:custGeom>
            <a:ln w="76199">
              <a:solidFill>
                <a:srgbClr val="C482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46625" y="2579499"/>
              <a:ext cx="450215" cy="858519"/>
            </a:xfrm>
            <a:custGeom>
              <a:avLst/>
              <a:gdLst/>
              <a:ahLst/>
              <a:cxnLst/>
              <a:rect l="l" t="t" r="r" b="b"/>
              <a:pathLst>
                <a:path w="450215" h="858520">
                  <a:moveTo>
                    <a:pt x="0" y="858099"/>
                  </a:moveTo>
                  <a:lnTo>
                    <a:pt x="26313" y="854560"/>
                  </a:lnTo>
                  <a:lnTo>
                    <a:pt x="62389" y="853677"/>
                  </a:lnTo>
                  <a:lnTo>
                    <a:pt x="105813" y="853849"/>
                  </a:lnTo>
                  <a:lnTo>
                    <a:pt x="154167" y="853475"/>
                  </a:lnTo>
                  <a:lnTo>
                    <a:pt x="205035" y="850953"/>
                  </a:lnTo>
                  <a:lnTo>
                    <a:pt x="256002" y="844680"/>
                  </a:lnTo>
                  <a:lnTo>
                    <a:pt x="304651" y="833055"/>
                  </a:lnTo>
                  <a:lnTo>
                    <a:pt x="348565" y="814476"/>
                  </a:lnTo>
                  <a:lnTo>
                    <a:pt x="385328" y="787342"/>
                  </a:lnTo>
                  <a:lnTo>
                    <a:pt x="412524" y="750049"/>
                  </a:lnTo>
                  <a:lnTo>
                    <a:pt x="434966" y="676412"/>
                  </a:lnTo>
                  <a:lnTo>
                    <a:pt x="441909" y="629127"/>
                  </a:lnTo>
                  <a:lnTo>
                    <a:pt x="446442" y="576513"/>
                  </a:lnTo>
                  <a:lnTo>
                    <a:pt x="448897" y="519809"/>
                  </a:lnTo>
                  <a:lnTo>
                    <a:pt x="449605" y="460251"/>
                  </a:lnTo>
                  <a:lnTo>
                    <a:pt x="448899" y="399078"/>
                  </a:lnTo>
                  <a:lnTo>
                    <a:pt x="447111" y="337525"/>
                  </a:lnTo>
                  <a:lnTo>
                    <a:pt x="444572" y="276832"/>
                  </a:lnTo>
                  <a:lnTo>
                    <a:pt x="441613" y="218235"/>
                  </a:lnTo>
                  <a:lnTo>
                    <a:pt x="438568" y="162971"/>
                  </a:lnTo>
                  <a:lnTo>
                    <a:pt x="435767" y="112278"/>
                  </a:lnTo>
                  <a:lnTo>
                    <a:pt x="433542" y="67394"/>
                  </a:lnTo>
                  <a:lnTo>
                    <a:pt x="432226" y="29555"/>
                  </a:lnTo>
                  <a:lnTo>
                    <a:pt x="432149" y="0"/>
                  </a:lnTo>
                </a:path>
              </a:pathLst>
            </a:custGeom>
            <a:ln w="38099">
              <a:solidFill>
                <a:srgbClr val="60B4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24624" y="3297749"/>
            <a:ext cx="1172210" cy="549910"/>
          </a:xfrm>
          <a:prstGeom prst="rect">
            <a:avLst/>
          </a:prstGeom>
          <a:solidFill>
            <a:srgbClr val="3B7EA1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5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96650" y="3297743"/>
            <a:ext cx="622935" cy="549910"/>
          </a:xfrm>
          <a:prstGeom prst="rect">
            <a:avLst/>
          </a:prstGeom>
          <a:solidFill>
            <a:srgbClr val="C4820D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4624" y="4066299"/>
            <a:ext cx="1172210" cy="304800"/>
          </a:xfrm>
          <a:prstGeom prst="rect">
            <a:avLst/>
          </a:prstGeom>
          <a:solidFill>
            <a:srgbClr val="CEE1F3"/>
          </a:solidFill>
        </p:spPr>
        <p:txBody>
          <a:bodyPr vert="horz" wrap="square" lIns="0" tIns="5080" rIns="0" bIns="0" rtlCol="0">
            <a:spAutoFit/>
          </a:bodyPr>
          <a:lstStyle/>
          <a:p>
            <a:pPr marL="632460">
              <a:lnSpc>
                <a:spcPct val="100000"/>
              </a:lnSpc>
              <a:spcBef>
                <a:spcPts val="40"/>
              </a:spcBef>
            </a:pP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96650" y="4066291"/>
            <a:ext cx="622935" cy="304800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508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31651" y="4190658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5345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</a:t>
            </a:r>
            <a:r>
              <a:rPr spc="-35" dirty="0"/>
              <a:t> </a:t>
            </a:r>
            <a:r>
              <a:rPr spc="-10" dirty="0"/>
              <a:t>Google</a:t>
            </a:r>
            <a:r>
              <a:rPr spc="-30" dirty="0"/>
              <a:t> </a:t>
            </a:r>
            <a:r>
              <a:rPr spc="-10" dirty="0"/>
              <a:t>Science</a:t>
            </a:r>
            <a:r>
              <a:rPr spc="-40" dirty="0"/>
              <a:t> </a:t>
            </a:r>
            <a:r>
              <a:rPr spc="-5" dirty="0"/>
              <a:t>Fair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1093342"/>
            <a:ext cx="4784090" cy="15875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24815" marR="229870" lvl="0" indent="-412750" algn="l" defTabSz="914400" rtl="0" eaLnBrk="1" fontAlgn="auto" latinLnBrk="0" hangingPunct="1">
              <a:lnSpc>
                <a:spcPct val="100499"/>
              </a:lnSpc>
              <a:spcBef>
                <a:spcPts val="85"/>
              </a:spcBef>
              <a:spcAft>
                <a:spcPts val="0"/>
              </a:spcAft>
              <a:buClr>
                <a:srgbClr val="C4820D"/>
              </a:buClr>
              <a:buSzTx/>
              <a:buFontTx/>
              <a:buChar char="●"/>
              <a:tabLst>
                <a:tab pos="424815" algn="l"/>
                <a:tab pos="42545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Brittany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Wenger,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17-year-old </a:t>
            </a:r>
            <a:r>
              <a:rPr kumimoji="0" sz="2400" b="0" i="0" u="none" strike="noStrike" kern="1200" cap="none" spc="-65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high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school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student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2012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24815" marR="5080" lvl="0" indent="-412750" algn="l" defTabSz="914400" rtl="0" eaLnBrk="1" fontAlgn="auto" latinLnBrk="0" hangingPunct="1">
              <a:lnSpc>
                <a:spcPts val="2850"/>
              </a:lnSpc>
              <a:spcBef>
                <a:spcPts val="915"/>
              </a:spcBef>
              <a:spcAft>
                <a:spcPts val="0"/>
              </a:spcAft>
              <a:buClr>
                <a:srgbClr val="C4820D"/>
              </a:buClr>
              <a:buSzTx/>
              <a:buFontTx/>
              <a:buChar char="●"/>
              <a:tabLst>
                <a:tab pos="424815" algn="l"/>
                <a:tab pos="425450" algn="l"/>
              </a:tabLst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Won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by building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breast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cancer </a:t>
            </a:r>
            <a:r>
              <a:rPr kumimoji="0" sz="2400" b="0" i="0" u="none" strike="noStrike" kern="1200" cap="none" spc="-65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classifier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with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99%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accuracy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1699" y="1114074"/>
            <a:ext cx="3061799" cy="26815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2890624"/>
            <a:ext cx="2554325" cy="1643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9450" y="2890625"/>
            <a:ext cx="2492500" cy="1613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91875" y="4023618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B7EA1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(Demo)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7751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9625" y="2240540"/>
            <a:ext cx="124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Rows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905764"/>
            <a:ext cx="7720330" cy="3647793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Each</a:t>
            </a:r>
            <a:r>
              <a:rPr sz="22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contains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all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for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one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individual</a:t>
            </a:r>
            <a:endParaRPr sz="2200" dirty="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885"/>
              </a:spcBef>
              <a:buClr>
                <a:srgbClr val="C4820D"/>
              </a:buClr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t.row(i</a:t>
            </a:r>
            <a:r>
              <a:rPr sz="2200" b="1" dirty="0">
                <a:solidFill>
                  <a:srgbClr val="0000FF"/>
                </a:solidFill>
                <a:latin typeface="Courier New"/>
                <a:cs typeface="Courier New"/>
              </a:rPr>
              <a:t>)</a:t>
            </a:r>
            <a:r>
              <a:rPr sz="2200" b="1" spc="-71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evaluate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s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 t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o</a:t>
            </a:r>
            <a:r>
              <a:rPr sz="2200" spc="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3B3B3B"/>
                </a:solidFill>
                <a:latin typeface="Courier New"/>
                <a:cs typeface="Courier New"/>
              </a:rPr>
              <a:t>i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h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 o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f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 tabl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e</a:t>
            </a:r>
            <a:r>
              <a:rPr sz="2200" spc="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b="1" dirty="0">
                <a:solidFill>
                  <a:srgbClr val="3B3B3B"/>
                </a:solidFill>
                <a:latin typeface="Courier New"/>
                <a:cs typeface="Courier New"/>
              </a:rPr>
              <a:t>t</a:t>
            </a:r>
            <a:endParaRPr sz="2200" dirty="0">
              <a:latin typeface="Courier New"/>
              <a:cs typeface="Courier New"/>
            </a:endParaRPr>
          </a:p>
          <a:p>
            <a:pPr marL="469900" indent="-397510">
              <a:lnSpc>
                <a:spcPct val="100000"/>
              </a:lnSpc>
              <a:spcBef>
                <a:spcPts val="405"/>
              </a:spcBef>
              <a:buClr>
                <a:srgbClr val="C4820D"/>
              </a:buClr>
              <a:buFont typeface="Arial MT"/>
              <a:buChar char="●"/>
              <a:tabLst>
                <a:tab pos="469265" algn="l"/>
                <a:tab pos="469900" algn="l"/>
              </a:tabLst>
            </a:pP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t.row(i).item(j)</a:t>
            </a:r>
            <a:r>
              <a:rPr sz="2200" spc="-5" dirty="0">
                <a:latin typeface="Arial MT"/>
                <a:cs typeface="Arial MT"/>
              </a:rPr>
              <a:t>i</a:t>
            </a:r>
            <a:r>
              <a:rPr sz="2200" dirty="0">
                <a:latin typeface="Arial MT"/>
                <a:cs typeface="Arial MT"/>
              </a:rPr>
              <a:t>s</a:t>
            </a:r>
            <a:r>
              <a:rPr sz="2200" spc="-5" dirty="0">
                <a:latin typeface="Arial MT"/>
                <a:cs typeface="Arial MT"/>
              </a:rPr>
              <a:t> th</a:t>
            </a:r>
            <a:r>
              <a:rPr sz="2200" dirty="0">
                <a:latin typeface="Arial MT"/>
                <a:cs typeface="Arial MT"/>
              </a:rPr>
              <a:t>e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value</a:t>
            </a:r>
            <a:r>
              <a:rPr sz="2200" spc="-5" dirty="0">
                <a:latin typeface="Arial MT"/>
                <a:cs typeface="Arial MT"/>
              </a:rPr>
              <a:t> o</a:t>
            </a:r>
            <a:r>
              <a:rPr sz="2200" dirty="0">
                <a:latin typeface="Arial MT"/>
                <a:cs typeface="Arial MT"/>
              </a:rPr>
              <a:t>f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column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b="1" dirty="0">
                <a:latin typeface="Courier New"/>
                <a:cs typeface="Courier New"/>
              </a:rPr>
              <a:t>j</a:t>
            </a:r>
            <a:r>
              <a:rPr sz="2200" b="1" spc="-71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Arial MT"/>
                <a:cs typeface="Arial MT"/>
              </a:rPr>
              <a:t>i</a:t>
            </a:r>
            <a:r>
              <a:rPr sz="2200" dirty="0">
                <a:latin typeface="Arial MT"/>
                <a:cs typeface="Arial MT"/>
              </a:rPr>
              <a:t>n</a:t>
            </a:r>
            <a:r>
              <a:rPr sz="2200" spc="-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row </a:t>
            </a:r>
            <a:r>
              <a:rPr sz="2200" b="1" dirty="0">
                <a:latin typeface="Courier New"/>
                <a:cs typeface="Courier New"/>
              </a:rPr>
              <a:t>i</a:t>
            </a:r>
            <a:endParaRPr sz="2200" dirty="0">
              <a:latin typeface="Courier New"/>
              <a:cs typeface="Courier New"/>
            </a:endParaRPr>
          </a:p>
          <a:p>
            <a:pPr marL="469900" indent="-397510">
              <a:lnSpc>
                <a:spcPct val="100000"/>
              </a:lnSpc>
              <a:spcBef>
                <a:spcPts val="359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If</a:t>
            </a:r>
            <a:r>
              <a:rPr sz="22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all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values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numbers,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then</a:t>
            </a:r>
            <a:r>
              <a:rPr sz="2200" spc="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np.array(t.row(i))</a:t>
            </a:r>
            <a:endParaRPr sz="2200" dirty="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evaluates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an array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all the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numbers in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3B3B3B"/>
                </a:solidFill>
                <a:latin typeface="Arial MT"/>
                <a:cs typeface="Arial MT"/>
              </a:rPr>
              <a:t>row.</a:t>
            </a:r>
            <a:endParaRPr sz="2200" dirty="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359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12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consider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each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3B3B3B"/>
                </a:solidFill>
                <a:latin typeface="Arial MT"/>
                <a:cs typeface="Arial MT"/>
              </a:rPr>
              <a:t>individually,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use</a:t>
            </a:r>
            <a:endParaRPr sz="2200" dirty="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359"/>
              </a:spcBef>
            </a:pP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for</a:t>
            </a:r>
            <a:r>
              <a:rPr sz="2200" b="1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row</a:t>
            </a:r>
            <a:r>
              <a:rPr sz="2200" b="1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in</a:t>
            </a:r>
            <a:r>
              <a:rPr sz="2200" b="1" spc="-3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t.rows:</a:t>
            </a:r>
            <a:endParaRPr sz="2200" dirty="0">
              <a:latin typeface="Courier New"/>
              <a:cs typeface="Courier New"/>
            </a:endParaRPr>
          </a:p>
          <a:p>
            <a:pPr marL="1140460">
              <a:lnSpc>
                <a:spcPct val="100000"/>
              </a:lnSpc>
              <a:spcBef>
                <a:spcPts val="359"/>
              </a:spcBef>
            </a:pPr>
            <a:r>
              <a:rPr lang="en-US" sz="2200" b="1" spc="-5" dirty="0" smtClean="0">
                <a:solidFill>
                  <a:srgbClr val="0000FF"/>
                </a:solidFill>
                <a:latin typeface="Courier New"/>
                <a:cs typeface="Courier New"/>
              </a:rPr>
              <a:t>…</a:t>
            </a:r>
            <a:r>
              <a:rPr sz="2200" b="1" spc="-45" dirty="0" smtClean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row.item(j)</a:t>
            </a:r>
            <a:r>
              <a:rPr sz="2200" b="1" spc="-4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2200" b="1" dirty="0" smtClean="0">
                <a:solidFill>
                  <a:srgbClr val="0000FF"/>
                </a:solidFill>
                <a:latin typeface="Courier New"/>
                <a:cs typeface="Courier New"/>
              </a:rPr>
              <a:t>…</a:t>
            </a:r>
            <a:endParaRPr sz="2200" dirty="0">
              <a:latin typeface="Courier New"/>
              <a:cs typeface="Courier New"/>
            </a:endParaRPr>
          </a:p>
          <a:p>
            <a:pPr marL="469900" indent="-397510">
              <a:lnSpc>
                <a:spcPct val="100000"/>
              </a:lnSpc>
              <a:spcBef>
                <a:spcPts val="359"/>
              </a:spcBef>
              <a:buClr>
                <a:srgbClr val="000000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200" b="1" spc="-5" dirty="0">
                <a:solidFill>
                  <a:srgbClr val="0000FF"/>
                </a:solidFill>
                <a:latin typeface="Courier New"/>
                <a:cs typeface="Courier New"/>
              </a:rPr>
              <a:t>t.exclude(i)</a:t>
            </a:r>
            <a:r>
              <a:rPr sz="2200" spc="-5" dirty="0">
                <a:latin typeface="Arial MT"/>
                <a:cs typeface="Arial MT"/>
              </a:rPr>
              <a:t>evaluate</a:t>
            </a:r>
            <a:r>
              <a:rPr sz="2200" dirty="0">
                <a:latin typeface="Arial MT"/>
                <a:cs typeface="Arial MT"/>
              </a:rPr>
              <a:t>s</a:t>
            </a:r>
            <a:r>
              <a:rPr sz="2200" spc="-5" dirty="0">
                <a:latin typeface="Arial MT"/>
                <a:cs typeface="Arial MT"/>
              </a:rPr>
              <a:t> t</a:t>
            </a:r>
            <a:r>
              <a:rPr sz="2200" dirty="0">
                <a:latin typeface="Arial MT"/>
                <a:cs typeface="Arial MT"/>
              </a:rPr>
              <a:t>o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</a:t>
            </a:r>
            <a:r>
              <a:rPr sz="2200" dirty="0">
                <a:latin typeface="Arial MT"/>
                <a:cs typeface="Arial MT"/>
              </a:rPr>
              <a:t>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tabl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e</a:t>
            </a:r>
            <a:r>
              <a:rPr sz="2200" spc="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b="1" dirty="0">
                <a:solidFill>
                  <a:srgbClr val="3B3B3B"/>
                </a:solidFill>
                <a:latin typeface="Courier New"/>
                <a:cs typeface="Courier New"/>
              </a:rPr>
              <a:t>t</a:t>
            </a:r>
            <a:r>
              <a:rPr sz="2200" b="1" spc="-715" dirty="0">
                <a:solidFill>
                  <a:srgbClr val="3B3B3B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latin typeface="Arial MT"/>
                <a:cs typeface="Arial MT"/>
              </a:rPr>
              <a:t>withou</a:t>
            </a:r>
            <a:r>
              <a:rPr sz="2200" dirty="0">
                <a:latin typeface="Arial MT"/>
                <a:cs typeface="Arial MT"/>
              </a:rPr>
              <a:t>t</a:t>
            </a:r>
            <a:r>
              <a:rPr sz="2200" spc="-5" dirty="0">
                <a:latin typeface="Arial MT"/>
                <a:cs typeface="Arial MT"/>
              </a:rPr>
              <a:t> it</a:t>
            </a:r>
            <a:r>
              <a:rPr sz="2200" dirty="0">
                <a:latin typeface="Arial MT"/>
                <a:cs typeface="Arial MT"/>
              </a:rPr>
              <a:t>s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3B3B3B"/>
                </a:solidFill>
                <a:latin typeface="Courier New"/>
                <a:cs typeface="Courier New"/>
              </a:rPr>
              <a:t>i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h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row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3341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Rows</a:t>
            </a:r>
            <a:r>
              <a:rPr spc="-50" dirty="0"/>
              <a:t> </a:t>
            </a:r>
            <a:r>
              <a:rPr spc="-5" dirty="0"/>
              <a:t>of</a:t>
            </a:r>
            <a:r>
              <a:rPr spc="-50" dirty="0"/>
              <a:t> Tables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6390" y="2240540"/>
            <a:ext cx="1931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Distance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181699"/>
            <a:ext cx="4540250" cy="6360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smtClean="0"/>
              <a:t>Pythagoras</a:t>
            </a:r>
            <a:r>
              <a:rPr dirty="0"/>
              <a:t>’</a:t>
            </a:r>
            <a:r>
              <a:rPr spc="-204" dirty="0"/>
              <a:t> </a:t>
            </a:r>
            <a:r>
              <a:rPr spc="-5" dirty="0"/>
              <a:t>Formula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64501" y="1557899"/>
            <a:ext cx="6025515" cy="2353310"/>
            <a:chOff x="1164501" y="1557899"/>
            <a:chExt cx="6025515" cy="2353310"/>
          </a:xfrm>
        </p:grpSpPr>
        <p:sp>
          <p:nvSpPr>
            <p:cNvPr id="4" name="object 4"/>
            <p:cNvSpPr/>
            <p:nvPr/>
          </p:nvSpPr>
          <p:spPr>
            <a:xfrm>
              <a:off x="4459499" y="1576949"/>
              <a:ext cx="2703830" cy="2315210"/>
            </a:xfrm>
            <a:custGeom>
              <a:avLst/>
              <a:gdLst/>
              <a:ahLst/>
              <a:cxnLst/>
              <a:rect l="l" t="t" r="r" b="b"/>
              <a:pathLst>
                <a:path w="2703829" h="2315210">
                  <a:moveTo>
                    <a:pt x="0" y="2315099"/>
                  </a:moveTo>
                  <a:lnTo>
                    <a:pt x="2703299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53349" y="3867149"/>
              <a:ext cx="2715895" cy="25400"/>
            </a:xfrm>
            <a:custGeom>
              <a:avLst/>
              <a:gdLst/>
              <a:ahLst/>
              <a:cxnLst/>
              <a:rect l="l" t="t" r="r" b="b"/>
              <a:pathLst>
                <a:path w="2715895" h="25400">
                  <a:moveTo>
                    <a:pt x="0" y="24899"/>
                  </a:moveTo>
                  <a:lnTo>
                    <a:pt x="2715599" y="0"/>
                  </a:lnTo>
                </a:path>
              </a:pathLst>
            </a:custGeom>
            <a:ln w="28574">
              <a:solidFill>
                <a:srgbClr val="1155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62800" y="1576974"/>
              <a:ext cx="12700" cy="2315210"/>
            </a:xfrm>
            <a:custGeom>
              <a:avLst/>
              <a:gdLst/>
              <a:ahLst/>
              <a:cxnLst/>
              <a:rect l="l" t="t" r="r" b="b"/>
              <a:pathLst>
                <a:path w="12700" h="2315210">
                  <a:moveTo>
                    <a:pt x="12599" y="231509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3776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501" y="1882210"/>
              <a:ext cx="4365664" cy="9845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72725" y="1096595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(x</a:t>
            </a:r>
            <a:r>
              <a:rPr sz="2400" dirty="0">
                <a:latin typeface="MS PGothic"/>
                <a:cs typeface="MS PGothic"/>
              </a:rPr>
              <a:t>₀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dirty="0">
                <a:latin typeface="MS PGothic"/>
                <a:cs typeface="MS PGothic"/>
              </a:rPr>
              <a:t>₀</a:t>
            </a:r>
            <a:r>
              <a:rPr sz="2400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7575" y="3694870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(x</a:t>
            </a:r>
            <a:r>
              <a:rPr sz="2400" dirty="0">
                <a:latin typeface="MS PGothic"/>
                <a:cs typeface="MS PGothic"/>
              </a:rPr>
              <a:t>₁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9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y</a:t>
            </a:r>
            <a:r>
              <a:rPr sz="2400" dirty="0">
                <a:latin typeface="MS PGothic"/>
                <a:cs typeface="MS PGothic"/>
              </a:rPr>
              <a:t>₁</a:t>
            </a:r>
            <a:r>
              <a:rPr sz="2400" dirty="0"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19100" y="2549770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7761C"/>
                </a:solidFill>
                <a:latin typeface="Arial MT"/>
                <a:cs typeface="Arial MT"/>
              </a:rPr>
              <a:t>y</a:t>
            </a:r>
            <a:r>
              <a:rPr sz="2400" dirty="0">
                <a:solidFill>
                  <a:srgbClr val="37761C"/>
                </a:solidFill>
                <a:latin typeface="MS PGothic"/>
                <a:cs typeface="MS PGothic"/>
              </a:rPr>
              <a:t>₀</a:t>
            </a:r>
            <a:r>
              <a:rPr sz="2400" spc="-120" dirty="0">
                <a:solidFill>
                  <a:srgbClr val="37761C"/>
                </a:solidFill>
                <a:latin typeface="MS PGothic"/>
                <a:cs typeface="MS PGothic"/>
              </a:rPr>
              <a:t> </a:t>
            </a:r>
            <a:r>
              <a:rPr sz="2400" dirty="0">
                <a:solidFill>
                  <a:srgbClr val="37761C"/>
                </a:solidFill>
                <a:latin typeface="Arial MT"/>
                <a:cs typeface="Arial MT"/>
              </a:rPr>
              <a:t>-</a:t>
            </a:r>
            <a:r>
              <a:rPr sz="2400" spc="-50" dirty="0">
                <a:solidFill>
                  <a:srgbClr val="37761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761C"/>
                </a:solidFill>
                <a:latin typeface="Arial MT"/>
                <a:cs typeface="Arial MT"/>
              </a:rPr>
              <a:t>y</a:t>
            </a:r>
            <a:r>
              <a:rPr sz="2400" dirty="0">
                <a:solidFill>
                  <a:srgbClr val="37761C"/>
                </a:solidFill>
                <a:latin typeface="MS PGothic"/>
                <a:cs typeface="MS PGothic"/>
              </a:rPr>
              <a:t>₁</a:t>
            </a:r>
            <a:endParaRPr sz="2400">
              <a:latin typeface="MS PGothic"/>
              <a:cs typeface="MS P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03200" y="3927945"/>
            <a:ext cx="77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155CC"/>
                </a:solidFill>
                <a:latin typeface="Arial MT"/>
                <a:cs typeface="Arial MT"/>
              </a:rPr>
              <a:t>x</a:t>
            </a:r>
            <a:r>
              <a:rPr sz="2400" dirty="0">
                <a:solidFill>
                  <a:srgbClr val="1155CC"/>
                </a:solidFill>
                <a:latin typeface="MS PGothic"/>
                <a:cs typeface="MS PGothic"/>
              </a:rPr>
              <a:t>₀</a:t>
            </a:r>
            <a:r>
              <a:rPr sz="2400" spc="-120" dirty="0">
                <a:solidFill>
                  <a:srgbClr val="1155CC"/>
                </a:solidFill>
                <a:latin typeface="MS PGothic"/>
                <a:cs typeface="MS PGothic"/>
              </a:rPr>
              <a:t> </a:t>
            </a:r>
            <a:r>
              <a:rPr sz="2400" dirty="0">
                <a:solidFill>
                  <a:srgbClr val="1155CC"/>
                </a:solidFill>
                <a:latin typeface="Arial MT"/>
                <a:cs typeface="Arial MT"/>
              </a:rPr>
              <a:t>-</a:t>
            </a:r>
            <a:r>
              <a:rPr sz="2400" spc="-50" dirty="0">
                <a:solidFill>
                  <a:srgbClr val="1155C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1155CC"/>
                </a:solidFill>
                <a:latin typeface="Arial MT"/>
                <a:cs typeface="Arial MT"/>
              </a:rPr>
              <a:t>x</a:t>
            </a:r>
            <a:r>
              <a:rPr sz="2400" dirty="0">
                <a:solidFill>
                  <a:srgbClr val="1155CC"/>
                </a:solidFill>
                <a:latin typeface="MS PGothic"/>
                <a:cs typeface="MS PGothic"/>
              </a:rPr>
              <a:t>₁</a:t>
            </a:r>
            <a:endParaRPr sz="2400">
              <a:latin typeface="MS PGothic"/>
              <a:cs typeface="MS P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64617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Distance</a:t>
            </a:r>
            <a:r>
              <a:rPr spc="-35" dirty="0"/>
              <a:t> </a:t>
            </a:r>
            <a:r>
              <a:rPr spc="-5" dirty="0"/>
              <a:t>Between</a:t>
            </a:r>
            <a:r>
              <a:rPr spc="-30" dirty="0"/>
              <a:t> </a:t>
            </a:r>
            <a:r>
              <a:rPr spc="-95" dirty="0"/>
              <a:t>Two</a:t>
            </a:r>
            <a:r>
              <a:rPr spc="-40" dirty="0"/>
              <a:t> </a:t>
            </a:r>
            <a:r>
              <a:rPr spc="-5" dirty="0"/>
              <a:t>Points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1093342"/>
            <a:ext cx="34880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0" dirty="0">
                <a:solidFill>
                  <a:srgbClr val="3B3B3B"/>
                </a:solidFill>
                <a:latin typeface="Arial MT"/>
                <a:cs typeface="Arial MT"/>
              </a:rPr>
              <a:t>Two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attributes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x</a:t>
            </a:r>
            <a:r>
              <a:rPr sz="2400" i="1" spc="-2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y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5535" y="1505460"/>
            <a:ext cx="4105582" cy="9102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4724" y="2632058"/>
            <a:ext cx="4109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 MT"/>
                <a:cs typeface="Arial MT"/>
              </a:rPr>
              <a:t>Three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attributes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x</a:t>
            </a:r>
            <a:r>
              <a:rPr sz="2400" dirty="0">
                <a:latin typeface="Arial MT"/>
                <a:cs typeface="Arial MT"/>
              </a:rPr>
              <a:t>,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i="1" spc="-90" dirty="0">
                <a:latin typeface="Arial"/>
                <a:cs typeface="Arial"/>
              </a:rPr>
              <a:t>y,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i="1" dirty="0">
                <a:latin typeface="Arial"/>
                <a:cs typeface="Arial"/>
              </a:rPr>
              <a:t>z</a:t>
            </a:r>
            <a:r>
              <a:rPr sz="2400" dirty="0"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025" y="3113650"/>
            <a:ext cx="5978074" cy="88078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4574" y="4164558"/>
            <a:ext cx="2113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latin typeface="Arial MT"/>
                <a:cs typeface="Arial MT"/>
              </a:rPr>
              <a:t>and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on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...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9150" y="4017808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6679" y="2240540"/>
            <a:ext cx="4088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Nearest</a:t>
            </a:r>
            <a:r>
              <a:rPr spc="-90" dirty="0"/>
              <a:t> </a:t>
            </a:r>
            <a:r>
              <a:rPr spc="-5" dirty="0"/>
              <a:t>Neighbors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526" y="2240540"/>
            <a:ext cx="2256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Prediction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177861"/>
            <a:ext cx="705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Finding</a:t>
            </a:r>
            <a:r>
              <a:rPr spc="-30" dirty="0"/>
              <a:t> </a:t>
            </a:r>
            <a:r>
              <a:rPr spc="-5" dirty="0"/>
              <a:t>the</a:t>
            </a:r>
            <a:r>
              <a:rPr spc="25" dirty="0"/>
              <a:t> </a:t>
            </a:r>
            <a:r>
              <a:rPr i="1" dirty="0">
                <a:latin typeface="Arial"/>
                <a:cs typeface="Arial"/>
              </a:rPr>
              <a:t>k</a:t>
            </a:r>
            <a:r>
              <a:rPr i="1" spc="-25" dirty="0">
                <a:latin typeface="Arial"/>
                <a:cs typeface="Arial"/>
              </a:rPr>
              <a:t> </a:t>
            </a:r>
            <a:r>
              <a:rPr spc="-5" dirty="0"/>
              <a:t>Nearest</a:t>
            </a:r>
            <a:r>
              <a:rPr spc="-25" dirty="0"/>
              <a:t> </a:t>
            </a:r>
            <a:r>
              <a:rPr spc="-5" dirty="0"/>
              <a:t>Neighbors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931418"/>
            <a:ext cx="7332345" cy="344487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2400" spc="-13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find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sz="2400" i="1" spc="-1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nearest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neighbors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example:</a:t>
            </a:r>
            <a:endParaRPr sz="2400">
              <a:latin typeface="Arial MT"/>
              <a:cs typeface="Arial MT"/>
            </a:endParaRPr>
          </a:p>
          <a:p>
            <a:pPr marL="469900" marR="221615" indent="-412750">
              <a:lnSpc>
                <a:spcPts val="2850"/>
              </a:lnSpc>
              <a:spcBef>
                <a:spcPts val="91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Find the distance between the example and each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example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 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  <a:p>
            <a:pPr marL="469900" marR="685165" indent="-412750">
              <a:lnSpc>
                <a:spcPts val="2850"/>
              </a:lnSpc>
              <a:spcBef>
                <a:spcPts val="82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Augment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table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with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column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containing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all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distances</a:t>
            </a:r>
            <a:endParaRPr sz="2400">
              <a:latin typeface="Arial MT"/>
              <a:cs typeface="Arial MT"/>
            </a:endParaRPr>
          </a:p>
          <a:p>
            <a:pPr marL="469900" marR="5080" indent="-412750">
              <a:lnSpc>
                <a:spcPts val="2850"/>
              </a:lnSpc>
              <a:spcBef>
                <a:spcPts val="82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Sort the augmented table in increasing order of the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distances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70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3B3B3B"/>
                </a:solidFill>
                <a:latin typeface="Arial MT"/>
                <a:cs typeface="Arial MT"/>
              </a:rPr>
              <a:t>Take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top</a:t>
            </a:r>
            <a:r>
              <a:rPr sz="2400" spc="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sz="2400" i="1" spc="-1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rows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sorted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table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3020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The</a:t>
            </a:r>
            <a:r>
              <a:rPr spc="-90" dirty="0"/>
              <a:t> </a:t>
            </a:r>
            <a:r>
              <a:rPr spc="-5" dirty="0"/>
              <a:t>Classifier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225" y="1093342"/>
            <a:ext cx="7713980" cy="3338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classify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point: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214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Find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its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</a:t>
            </a:r>
            <a:r>
              <a:rPr sz="2400" i="1" spc="-2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nearest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neighbors</a:t>
            </a:r>
            <a:endParaRPr sz="2400">
              <a:latin typeface="Arial MT"/>
              <a:cs typeface="Arial MT"/>
            </a:endParaRPr>
          </a:p>
          <a:p>
            <a:pPr marL="469900" marR="5080" indent="-412750">
              <a:lnSpc>
                <a:spcPct val="100499"/>
              </a:lnSpc>
              <a:spcBef>
                <a:spcPts val="2130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70" dirty="0">
                <a:solidFill>
                  <a:srgbClr val="3B3B3B"/>
                </a:solidFill>
                <a:latin typeface="Arial MT"/>
                <a:cs typeface="Arial MT"/>
              </a:rPr>
              <a:t>Take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majority vote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 the </a:t>
            </a:r>
            <a:r>
              <a:rPr sz="2400" i="1" dirty="0">
                <a:solidFill>
                  <a:srgbClr val="3B3B3B"/>
                </a:solidFill>
                <a:latin typeface="Arial"/>
                <a:cs typeface="Arial"/>
              </a:rPr>
              <a:t>k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nearest neighbors to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see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two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classes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appears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often</a:t>
            </a:r>
            <a:endParaRPr sz="2400">
              <a:latin typeface="Arial MT"/>
              <a:cs typeface="Arial MT"/>
            </a:endParaRPr>
          </a:p>
          <a:p>
            <a:pPr marL="469900" indent="-412750">
              <a:lnSpc>
                <a:spcPct val="100000"/>
              </a:lnSpc>
              <a:spcBef>
                <a:spcPts val="2100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Assign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point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wins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majority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vote</a:t>
            </a:r>
            <a:endParaRPr sz="2400">
              <a:latin typeface="Arial MT"/>
              <a:cs typeface="Arial MT"/>
            </a:endParaRPr>
          </a:p>
          <a:p>
            <a:pPr marL="369570" algn="ctr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351" y="2240540"/>
            <a:ext cx="2332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Evaluation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1093342"/>
            <a:ext cx="7801606" cy="216302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92735">
              <a:lnSpc>
                <a:spcPct val="100499"/>
              </a:lnSpc>
              <a:spcBef>
                <a:spcPts val="85"/>
              </a:spcBef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 accuracy of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 data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 the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proportion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examples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 </a:t>
            </a:r>
            <a:r>
              <a:rPr sz="2400" dirty="0" smtClean="0">
                <a:solidFill>
                  <a:srgbClr val="3B3B3B"/>
                </a:solidFill>
                <a:latin typeface="Arial MT"/>
                <a:cs typeface="Arial MT"/>
              </a:rPr>
              <a:t>correctly</a:t>
            </a:r>
            <a:r>
              <a:rPr lang="en-US" sz="2400" dirty="0" smtClean="0">
                <a:solidFill>
                  <a:srgbClr val="3B3B3B"/>
                </a:solidFill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  <a:p>
            <a:pPr marL="12700" marR="716280">
              <a:lnSpc>
                <a:spcPct val="140600"/>
              </a:lnSpc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Need to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compare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predictions to true </a:t>
            </a:r>
            <a:r>
              <a:rPr sz="2400" spc="-5" dirty="0" smtClean="0">
                <a:solidFill>
                  <a:srgbClr val="3B3B3B"/>
                </a:solidFill>
                <a:latin typeface="Arial MT"/>
                <a:cs typeface="Arial MT"/>
              </a:rPr>
              <a:t>labels</a:t>
            </a:r>
            <a:r>
              <a:rPr lang="en-US" sz="2400" spc="-5" dirty="0" smtClean="0">
                <a:solidFill>
                  <a:srgbClr val="3B3B3B"/>
                </a:solidFill>
                <a:latin typeface="Arial MT"/>
                <a:cs typeface="Arial MT"/>
              </a:rPr>
              <a:t>.</a:t>
            </a:r>
          </a:p>
          <a:p>
            <a:pPr marL="12700" marR="716280">
              <a:lnSpc>
                <a:spcPct val="140600"/>
              </a:lnSpc>
            </a:pPr>
            <a:r>
              <a:rPr sz="2400" spc="-5" dirty="0" smtClean="0">
                <a:solidFill>
                  <a:srgbClr val="3B3B3B"/>
                </a:solidFill>
                <a:latin typeface="Arial MT"/>
                <a:cs typeface="Arial MT"/>
              </a:rPr>
              <a:t>If</a:t>
            </a:r>
            <a:r>
              <a:rPr sz="2400" spc="-20" dirty="0" smtClean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labeled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sampled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random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population,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then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can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infer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accuracy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 smtClean="0">
                <a:solidFill>
                  <a:srgbClr val="3B3B3B"/>
                </a:solidFill>
                <a:latin typeface="Arial MT"/>
                <a:cs typeface="Arial MT"/>
              </a:rPr>
              <a:t>population</a:t>
            </a:r>
            <a:r>
              <a:rPr lang="en-US" sz="2400" spc="-5" dirty="0" smtClean="0">
                <a:solidFill>
                  <a:srgbClr val="3B3B3B"/>
                </a:solidFill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205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Accuracy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40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5" dirty="0"/>
              <a:t>Classifier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16146" y="3550725"/>
          <a:ext cx="2497455" cy="864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Sample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Labels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017975" y="3494168"/>
            <a:ext cx="1172210" cy="549910"/>
          </a:xfrm>
          <a:prstGeom prst="rect">
            <a:avLst/>
          </a:prstGeom>
          <a:solidFill>
            <a:srgbClr val="3B7EA1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005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9774" y="3494168"/>
            <a:ext cx="622935" cy="549910"/>
          </a:xfrm>
          <a:prstGeom prst="rect">
            <a:avLst/>
          </a:prstGeom>
          <a:solidFill>
            <a:srgbClr val="C4820D"/>
          </a:solidFill>
        </p:spPr>
        <p:txBody>
          <a:bodyPr vert="horz" wrap="square" lIns="0" tIns="12763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5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1499" y="4159725"/>
            <a:ext cx="2583180" cy="0"/>
          </a:xfrm>
          <a:custGeom>
            <a:avLst/>
            <a:gdLst/>
            <a:ahLst/>
            <a:cxnLst/>
            <a:rect l="l" t="t" r="r" b="b"/>
            <a:pathLst>
              <a:path w="2583179">
                <a:moveTo>
                  <a:pt x="0" y="0"/>
                </a:moveTo>
                <a:lnTo>
                  <a:pt x="258299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017975" y="4262716"/>
            <a:ext cx="1795145" cy="304800"/>
            <a:chOff x="5017975" y="4262716"/>
            <a:chExt cx="1795145" cy="304800"/>
          </a:xfrm>
        </p:grpSpPr>
        <p:sp>
          <p:nvSpPr>
            <p:cNvPr id="9" name="object 9"/>
            <p:cNvSpPr/>
            <p:nvPr/>
          </p:nvSpPr>
          <p:spPr>
            <a:xfrm>
              <a:off x="5017975" y="4262725"/>
              <a:ext cx="1172210" cy="304800"/>
            </a:xfrm>
            <a:custGeom>
              <a:avLst/>
              <a:gdLst/>
              <a:ahLst/>
              <a:cxnLst/>
              <a:rect l="l" t="t" r="r" b="b"/>
              <a:pathLst>
                <a:path w="1172210" h="304800">
                  <a:moveTo>
                    <a:pt x="11717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1171799" y="0"/>
                  </a:lnTo>
                  <a:lnTo>
                    <a:pt x="1171799" y="304499"/>
                  </a:lnTo>
                  <a:close/>
                </a:path>
              </a:pathLst>
            </a:custGeom>
            <a:solidFill>
              <a:srgbClr val="3B7E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0000" y="4262716"/>
              <a:ext cx="622935" cy="304800"/>
            </a:xfrm>
            <a:custGeom>
              <a:avLst/>
              <a:gdLst/>
              <a:ahLst/>
              <a:cxnLst/>
              <a:rect l="l" t="t" r="r" b="b"/>
              <a:pathLst>
                <a:path w="622934" h="304800">
                  <a:moveTo>
                    <a:pt x="6224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622499" y="0"/>
                  </a:lnTo>
                  <a:lnTo>
                    <a:pt x="622499" y="304499"/>
                  </a:lnTo>
                  <a:close/>
                </a:path>
              </a:pathLst>
            </a:custGeom>
            <a:solidFill>
              <a:srgbClr val="C482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51275" y="4123402"/>
            <a:ext cx="2640330" cy="972819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599565">
              <a:lnSpc>
                <a:spcPct val="100000"/>
              </a:lnSpc>
              <a:spcBef>
                <a:spcPts val="1135"/>
              </a:spcBef>
              <a:tabLst>
                <a:tab pos="2272030" algn="l"/>
              </a:tabLst>
            </a:pPr>
            <a:r>
              <a:rPr sz="1800" b="1" spc="-1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	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129" y="2240540"/>
            <a:ext cx="4037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Before</a:t>
            </a:r>
            <a:r>
              <a:rPr spc="-90" dirty="0"/>
              <a:t> </a:t>
            </a:r>
            <a:r>
              <a:rPr spc="-5" dirty="0"/>
              <a:t>Classifying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88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Dog</a:t>
            </a:r>
            <a:r>
              <a:rPr spc="-45" dirty="0"/>
              <a:t> </a:t>
            </a:r>
            <a:r>
              <a:rPr spc="-5" dirty="0"/>
              <a:t>or</a:t>
            </a:r>
            <a:r>
              <a:rPr spc="-50" dirty="0"/>
              <a:t> </a:t>
            </a:r>
            <a:r>
              <a:rPr spc="-20" dirty="0"/>
              <a:t>Wolf?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57200" y="939425"/>
            <a:ext cx="4101465" cy="3752850"/>
            <a:chOff x="457200" y="939425"/>
            <a:chExt cx="4101465" cy="3752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39425"/>
              <a:ext cx="1422325" cy="37524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525" y="939437"/>
              <a:ext cx="2371573" cy="16415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9525" y="2732974"/>
              <a:ext cx="2678824" cy="16415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1923" y="2098325"/>
            <a:ext cx="2188753" cy="16415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724" y="1034287"/>
            <a:ext cx="8006715" cy="26085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24815" marR="1173480" indent="-412750">
              <a:lnSpc>
                <a:spcPct val="115399"/>
              </a:lnSpc>
              <a:spcBef>
                <a:spcPts val="12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Both the training and test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sets must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accurately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 represent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 population on which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use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your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classifier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Arial MT"/>
              <a:cs typeface="Arial MT"/>
            </a:endParaRPr>
          </a:p>
          <a:p>
            <a:pPr marL="424815" marR="5080" indent="-412750">
              <a:lnSpc>
                <a:spcPct val="114599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Overfitting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happens when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does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very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well on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set,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but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can’t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do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as well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 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test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633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Start</a:t>
            </a:r>
            <a:r>
              <a:rPr spc="-35" dirty="0"/>
              <a:t> </a:t>
            </a:r>
            <a:r>
              <a:rPr spc="-10" dirty="0"/>
              <a:t>with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5" dirty="0"/>
              <a:t>Representative</a:t>
            </a:r>
            <a:r>
              <a:rPr spc="-25" dirty="0"/>
              <a:t> </a:t>
            </a:r>
            <a:r>
              <a:rPr spc="-5" dirty="0"/>
              <a:t>Sample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425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Standardize</a:t>
            </a:r>
            <a:r>
              <a:rPr spc="-60" dirty="0"/>
              <a:t> </a:t>
            </a:r>
            <a:r>
              <a:rPr spc="-5" dirty="0"/>
              <a:t>if</a:t>
            </a:r>
            <a:r>
              <a:rPr spc="-50" dirty="0"/>
              <a:t> </a:t>
            </a:r>
            <a:r>
              <a:rPr spc="-5" dirty="0"/>
              <a:t>Necessary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19" y="985748"/>
            <a:ext cx="4978082" cy="1907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3174" y="1515020"/>
            <a:ext cx="7673975" cy="255460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5880" marR="5340350" lvl="0" indent="0" algn="l" defTabSz="914400" rtl="0" eaLnBrk="1" fontAlgn="auto" latinLnBrk="0" hangingPunct="1">
              <a:lnSpc>
                <a:spcPts val="2850"/>
              </a:lnSpc>
              <a:spcBef>
                <a:spcPts val="2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Chronic Kidney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Disease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24815" marR="5080" lvl="0" indent="-41275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>
                <a:srgbClr val="C4820D"/>
              </a:buClr>
              <a:buSzTx/>
              <a:buFontTx/>
              <a:buChar char="●"/>
              <a:tabLst>
                <a:tab pos="424815" algn="l"/>
                <a:tab pos="42545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If the attributes are 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very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different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numerical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scales, </a:t>
            </a:r>
            <a:r>
              <a:rPr kumimoji="0" sz="2400" b="0" i="0" u="none" strike="noStrike" kern="1200" cap="none" spc="-6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distance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can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be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affected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24815" marR="0" lvl="0" indent="-412750" algn="l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>
                <a:srgbClr val="C4820D"/>
              </a:buClr>
              <a:buSzTx/>
              <a:buFontTx/>
              <a:buChar char="●"/>
              <a:tabLst>
                <a:tab pos="424815" algn="l"/>
                <a:tab pos="42545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such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situation,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good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idea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convert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5875" y="4039808"/>
            <a:ext cx="3581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variables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standard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units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0250" y="4245983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3B7EA1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(Demo)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309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365" y="2240540"/>
            <a:ext cx="2185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Decisions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6271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Decisions</a:t>
            </a:r>
            <a:r>
              <a:rPr spc="-50" dirty="0"/>
              <a:t> </a:t>
            </a:r>
            <a:r>
              <a:rPr spc="-5" dirty="0"/>
              <a:t>Under</a:t>
            </a:r>
            <a:r>
              <a:rPr spc="-45" dirty="0"/>
              <a:t> </a:t>
            </a:r>
            <a:r>
              <a:rPr spc="-5" dirty="0"/>
              <a:t>Uncertainty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02386" y="1591056"/>
            <a:ext cx="7543800" cy="2562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9300"/>
              </a:lnSpc>
              <a:spcBef>
                <a:spcPts val="100"/>
              </a:spcBef>
            </a:pPr>
            <a:r>
              <a:rPr i="1" spc="-5" dirty="0">
                <a:latin typeface="Arial"/>
                <a:cs typeface="Arial"/>
              </a:rPr>
              <a:t>Interpretation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by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Physicians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of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Clinical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Laboratory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Results</a:t>
            </a:r>
            <a:r>
              <a:rPr i="1" spc="100" dirty="0">
                <a:latin typeface="Arial"/>
                <a:cs typeface="Arial"/>
              </a:rPr>
              <a:t> </a:t>
            </a:r>
            <a:r>
              <a:rPr dirty="0"/>
              <a:t>(1978) </a:t>
            </a:r>
            <a:endParaRPr lang="en-US" dirty="0" smtClean="0"/>
          </a:p>
          <a:p>
            <a:pPr marL="12700" marR="5080" indent="0">
              <a:lnSpc>
                <a:spcPct val="119300"/>
              </a:lnSpc>
              <a:spcBef>
                <a:spcPts val="100"/>
              </a:spcBef>
              <a:buNone/>
            </a:pPr>
            <a:r>
              <a:rPr spc="-595" dirty="0" smtClean="0"/>
              <a:t> </a:t>
            </a:r>
            <a:endParaRPr lang="en-US" spc="-595" dirty="0" smtClean="0"/>
          </a:p>
          <a:p>
            <a:pPr marL="469900" marR="654050">
              <a:lnSpc>
                <a:spcPts val="2630"/>
              </a:lnSpc>
              <a:spcBef>
                <a:spcPts val="125"/>
              </a:spcBef>
            </a:pPr>
            <a:r>
              <a:rPr lang="en-US" spc="-20" dirty="0"/>
              <a:t>"We</a:t>
            </a:r>
            <a:r>
              <a:rPr lang="en-US" spc="-10" dirty="0"/>
              <a:t> </a:t>
            </a:r>
            <a:r>
              <a:rPr lang="en-US" spc="-5" dirty="0"/>
              <a:t>asked 20</a:t>
            </a:r>
            <a:r>
              <a:rPr lang="en-US" spc="-10" dirty="0"/>
              <a:t> </a:t>
            </a:r>
            <a:r>
              <a:rPr lang="en-US" spc="-5" dirty="0"/>
              <a:t>house </a:t>
            </a:r>
            <a:r>
              <a:rPr lang="en-US" spc="-10" dirty="0"/>
              <a:t>officers,</a:t>
            </a:r>
            <a:r>
              <a:rPr lang="en-US" spc="-15" dirty="0"/>
              <a:t> </a:t>
            </a:r>
            <a:r>
              <a:rPr lang="en-US" spc="-5" dirty="0"/>
              <a:t>20 fourth-year</a:t>
            </a:r>
            <a:r>
              <a:rPr lang="en-US" spc="-15" dirty="0"/>
              <a:t> </a:t>
            </a:r>
            <a:r>
              <a:rPr lang="en-US" dirty="0" smtClean="0"/>
              <a:t>medical </a:t>
            </a:r>
            <a:r>
              <a:rPr dirty="0" smtClean="0"/>
              <a:t>students </a:t>
            </a:r>
            <a:r>
              <a:rPr spc="-5" dirty="0"/>
              <a:t>and 20 attending physicians, </a:t>
            </a:r>
            <a:r>
              <a:rPr dirty="0"/>
              <a:t>selected </a:t>
            </a:r>
            <a:r>
              <a:rPr spc="-5" dirty="0"/>
              <a:t>in 67 </a:t>
            </a:r>
            <a:r>
              <a:rPr dirty="0"/>
              <a:t> consecutive </a:t>
            </a:r>
            <a:r>
              <a:rPr spc="-5" dirty="0"/>
              <a:t>hallway encounters at four Harvard </a:t>
            </a:r>
            <a:r>
              <a:rPr dirty="0"/>
              <a:t>Medical </a:t>
            </a:r>
            <a:r>
              <a:rPr spc="-600" dirty="0"/>
              <a:t> </a:t>
            </a:r>
            <a:r>
              <a:rPr spc="-5" dirty="0"/>
              <a:t>School</a:t>
            </a:r>
            <a:r>
              <a:rPr spc="-15" dirty="0"/>
              <a:t> </a:t>
            </a:r>
            <a:r>
              <a:rPr spc="-5" dirty="0"/>
              <a:t>teaching</a:t>
            </a:r>
            <a:r>
              <a:rPr spc="-15" dirty="0"/>
              <a:t> </a:t>
            </a:r>
            <a:r>
              <a:rPr spc="-5" dirty="0"/>
              <a:t>hospitals,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following</a:t>
            </a:r>
            <a:r>
              <a:rPr spc="-15" dirty="0"/>
              <a:t> </a:t>
            </a:r>
            <a:r>
              <a:rPr spc="-5" dirty="0"/>
              <a:t>question:</a:t>
            </a:r>
          </a:p>
          <a:p>
            <a:pPr marL="469900" marR="76835">
              <a:lnSpc>
                <a:spcPct val="99900"/>
              </a:lnSpc>
              <a:spcBef>
                <a:spcPts val="370"/>
              </a:spcBef>
            </a:pPr>
            <a:r>
              <a:rPr spc="-5" dirty="0"/>
              <a:t>"</a:t>
            </a:r>
            <a:r>
              <a:rPr spc="-5" dirty="0">
                <a:solidFill>
                  <a:srgbClr val="3B7EA1"/>
                </a:solidFill>
              </a:rPr>
              <a:t>If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test to detect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disease whose prevalence is 1/1000 has </a:t>
            </a:r>
            <a:r>
              <a:rPr spc="-600" dirty="0">
                <a:solidFill>
                  <a:srgbClr val="3B7EA1"/>
                </a:solidFill>
              </a:rPr>
              <a:t>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false positive </a:t>
            </a:r>
            <a:r>
              <a:rPr dirty="0">
                <a:solidFill>
                  <a:srgbClr val="3B7EA1"/>
                </a:solidFill>
              </a:rPr>
              <a:t>rate </a:t>
            </a:r>
            <a:r>
              <a:rPr spc="-5" dirty="0">
                <a:solidFill>
                  <a:srgbClr val="3B7EA1"/>
                </a:solidFill>
              </a:rPr>
              <a:t>of 5%, what is the </a:t>
            </a:r>
            <a:r>
              <a:rPr dirty="0">
                <a:solidFill>
                  <a:srgbClr val="3B7EA1"/>
                </a:solidFill>
              </a:rPr>
              <a:t>chance </a:t>
            </a:r>
            <a:r>
              <a:rPr spc="-5" dirty="0">
                <a:solidFill>
                  <a:srgbClr val="3B7EA1"/>
                </a:solidFill>
              </a:rPr>
              <a:t>that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person </a:t>
            </a:r>
            <a:r>
              <a:rPr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found to have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positive </a:t>
            </a:r>
            <a:r>
              <a:rPr dirty="0">
                <a:solidFill>
                  <a:srgbClr val="3B7EA1"/>
                </a:solidFill>
              </a:rPr>
              <a:t>result </a:t>
            </a:r>
            <a:r>
              <a:rPr spc="-5" dirty="0">
                <a:solidFill>
                  <a:srgbClr val="3B7EA1"/>
                </a:solidFill>
              </a:rPr>
              <a:t>actually has the disease, </a:t>
            </a:r>
            <a:r>
              <a:rPr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assuming that </a:t>
            </a:r>
            <a:r>
              <a:rPr dirty="0">
                <a:solidFill>
                  <a:srgbClr val="3B7EA1"/>
                </a:solidFill>
              </a:rPr>
              <a:t>you know </a:t>
            </a:r>
            <a:r>
              <a:rPr spc="-5" dirty="0">
                <a:solidFill>
                  <a:srgbClr val="3B7EA1"/>
                </a:solidFill>
              </a:rPr>
              <a:t>nothing about the person's </a:t>
            </a:r>
            <a:r>
              <a:rPr dirty="0">
                <a:solidFill>
                  <a:srgbClr val="3B7EA1"/>
                </a:solidFill>
              </a:rPr>
              <a:t> symptoms</a:t>
            </a:r>
            <a:r>
              <a:rPr spc="-10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or </a:t>
            </a:r>
            <a:r>
              <a:rPr dirty="0">
                <a:solidFill>
                  <a:srgbClr val="3B7EA1"/>
                </a:solidFill>
              </a:rPr>
              <a:t>signs?</a:t>
            </a:r>
            <a:r>
              <a:rPr dirty="0"/>
              <a:t>"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465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Guessing</a:t>
            </a:r>
            <a:r>
              <a:rPr spc="-25" dirty="0"/>
              <a:t> </a:t>
            </a:r>
            <a:r>
              <a:rPr spc="-5" dirty="0"/>
              <a:t>the</a:t>
            </a:r>
            <a:r>
              <a:rPr spc="-20" dirty="0"/>
              <a:t> </a:t>
            </a:r>
            <a:r>
              <a:rPr spc="-45" dirty="0"/>
              <a:t>Value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5" dirty="0"/>
              <a:t>an</a:t>
            </a:r>
            <a:r>
              <a:rPr spc="-155" dirty="0"/>
              <a:t> </a:t>
            </a:r>
            <a:r>
              <a:rPr spc="-5" dirty="0"/>
              <a:t>Attribute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1093342"/>
            <a:ext cx="7884159" cy="34265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Based</a:t>
            </a:r>
            <a:r>
              <a:rPr sz="24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incomplete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information</a:t>
            </a:r>
            <a:endParaRPr sz="2400" dirty="0">
              <a:latin typeface="Arial MT"/>
              <a:cs typeface="Arial MT"/>
            </a:endParaRPr>
          </a:p>
          <a:p>
            <a:pPr marL="424815" indent="-412750">
              <a:lnSpc>
                <a:spcPts val="2865"/>
              </a:lnSpc>
              <a:spcBef>
                <a:spcPts val="1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One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way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making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predictions:</a:t>
            </a:r>
            <a:endParaRPr sz="2400" dirty="0">
              <a:latin typeface="Arial MT"/>
              <a:cs typeface="Arial MT"/>
            </a:endParaRPr>
          </a:p>
          <a:p>
            <a:pPr marL="882015" lvl="1" indent="-412750">
              <a:lnSpc>
                <a:spcPts val="2850"/>
              </a:lnSpc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13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outcome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for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individual,</a:t>
            </a:r>
            <a:endParaRPr sz="2400" dirty="0">
              <a:latin typeface="Arial MT"/>
              <a:cs typeface="Arial MT"/>
            </a:endParaRPr>
          </a:p>
          <a:p>
            <a:pPr marL="882015" lvl="1" indent="-412750">
              <a:lnSpc>
                <a:spcPts val="2850"/>
              </a:lnSpc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find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others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who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like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individual</a:t>
            </a:r>
            <a:endParaRPr sz="2400" dirty="0">
              <a:latin typeface="Arial MT"/>
              <a:cs typeface="Arial MT"/>
            </a:endParaRPr>
          </a:p>
          <a:p>
            <a:pPr marL="882015" lvl="1" indent="-412750">
              <a:lnSpc>
                <a:spcPts val="2850"/>
              </a:lnSpc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whose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outcomes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know.</a:t>
            </a:r>
            <a:endParaRPr sz="2400" dirty="0">
              <a:latin typeface="Arial MT"/>
              <a:cs typeface="Arial MT"/>
            </a:endParaRPr>
          </a:p>
          <a:p>
            <a:pPr marL="882015" lvl="1" indent="-412750">
              <a:lnSpc>
                <a:spcPts val="2865"/>
              </a:lnSpc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Use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those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outcomes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basis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your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prediction.</a:t>
            </a:r>
            <a:endParaRPr sz="24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C4820D"/>
              </a:buClr>
              <a:buFont typeface="Arial MT"/>
              <a:buChar char="○"/>
            </a:pPr>
            <a:endParaRPr sz="3300" dirty="0">
              <a:latin typeface="Arial MT"/>
              <a:cs typeface="Arial MT"/>
            </a:endParaRPr>
          </a:p>
          <a:p>
            <a:pPr marL="424815" indent="-412750">
              <a:lnSpc>
                <a:spcPct val="10000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0" dirty="0">
                <a:solidFill>
                  <a:srgbClr val="3B3B3B"/>
                </a:solidFill>
                <a:latin typeface="Arial MT"/>
                <a:cs typeface="Arial MT"/>
              </a:rPr>
              <a:t>Two</a:t>
            </a:r>
            <a:r>
              <a:rPr sz="2400" spc="-7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Types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</a:t>
            </a:r>
            <a:endParaRPr sz="2400" dirty="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1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000" spc="-5" dirty="0">
                <a:solidFill>
                  <a:srgbClr val="3B3B3B"/>
                </a:solidFill>
                <a:latin typeface="Arial MT"/>
                <a:cs typeface="Arial MT"/>
              </a:rPr>
              <a:t>Classification</a:t>
            </a:r>
            <a:r>
              <a:rPr sz="20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B3B3B"/>
                </a:solidFill>
                <a:latin typeface="Arial MT"/>
                <a:cs typeface="Arial MT"/>
              </a:rPr>
              <a:t>=</a:t>
            </a:r>
            <a:r>
              <a:rPr sz="20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B3B3B"/>
                </a:solidFill>
                <a:latin typeface="Arial MT"/>
                <a:cs typeface="Arial MT"/>
              </a:rPr>
              <a:t>Categorical;</a:t>
            </a:r>
            <a:r>
              <a:rPr sz="20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B3B3B"/>
                </a:solidFill>
                <a:latin typeface="Arial MT"/>
                <a:cs typeface="Arial MT"/>
              </a:rPr>
              <a:t>Regression</a:t>
            </a:r>
            <a:r>
              <a:rPr sz="20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B3B3B"/>
                </a:solidFill>
                <a:latin typeface="Arial MT"/>
                <a:cs typeface="Arial MT"/>
              </a:rPr>
              <a:t>=</a:t>
            </a:r>
            <a:r>
              <a:rPr sz="20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000" spc="-5" dirty="0" smtClean="0">
                <a:solidFill>
                  <a:srgbClr val="3B3B3B"/>
                </a:solidFill>
                <a:latin typeface="Arial MT"/>
                <a:cs typeface="Arial MT"/>
              </a:rPr>
              <a:t>Numeric</a:t>
            </a:r>
            <a:r>
              <a:rPr lang="en-US" sz="2000" spc="-5" dirty="0" smtClean="0">
                <a:solidFill>
                  <a:srgbClr val="3B3B3B"/>
                </a:solidFill>
                <a:latin typeface="Arial MT"/>
                <a:cs typeface="Arial MT"/>
              </a:rPr>
              <a:t>al</a:t>
            </a:r>
            <a:endParaRPr sz="20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6271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Decisions</a:t>
            </a:r>
            <a:r>
              <a:rPr spc="-50" dirty="0"/>
              <a:t> </a:t>
            </a:r>
            <a:r>
              <a:rPr spc="-5" dirty="0"/>
              <a:t>Under</a:t>
            </a:r>
            <a:r>
              <a:rPr spc="-45" dirty="0"/>
              <a:t> </a:t>
            </a:r>
            <a:r>
              <a:rPr spc="-5" dirty="0"/>
              <a:t>Uncertainty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02386" y="1591056"/>
            <a:ext cx="7543800" cy="2254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9300"/>
              </a:lnSpc>
              <a:spcBef>
                <a:spcPts val="100"/>
              </a:spcBef>
            </a:pPr>
            <a:r>
              <a:rPr i="1" spc="-5" dirty="0">
                <a:latin typeface="Arial"/>
                <a:cs typeface="Arial"/>
              </a:rPr>
              <a:t>Interpretation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by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Physicians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of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Clinical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Laboratory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Results</a:t>
            </a:r>
            <a:r>
              <a:rPr i="1" spc="100" dirty="0">
                <a:latin typeface="Arial"/>
                <a:cs typeface="Arial"/>
              </a:rPr>
              <a:t> </a:t>
            </a:r>
            <a:r>
              <a:rPr dirty="0"/>
              <a:t>(1978</a:t>
            </a:r>
            <a:r>
              <a:rPr dirty="0" smtClean="0"/>
              <a:t>)</a:t>
            </a:r>
            <a:endParaRPr lang="en-US" dirty="0" smtClean="0"/>
          </a:p>
          <a:p>
            <a:pPr marL="469900" marR="5080" indent="-457200">
              <a:lnSpc>
                <a:spcPct val="119300"/>
              </a:lnSpc>
              <a:spcBef>
                <a:spcPts val="100"/>
              </a:spcBef>
            </a:pPr>
            <a:endParaRPr spc="-25" dirty="0"/>
          </a:p>
          <a:p>
            <a:pPr marL="469900" marR="288290">
              <a:lnSpc>
                <a:spcPts val="2630"/>
              </a:lnSpc>
              <a:spcBef>
                <a:spcPts val="120"/>
              </a:spcBef>
            </a:pPr>
            <a:r>
              <a:rPr lang="en-US" spc="-5" dirty="0"/>
              <a:t>"Eleven</a:t>
            </a:r>
            <a:r>
              <a:rPr lang="en-US" spc="-15" dirty="0"/>
              <a:t> </a:t>
            </a:r>
            <a:r>
              <a:rPr lang="en-US" spc="-5" dirty="0"/>
              <a:t>of</a:t>
            </a:r>
            <a:r>
              <a:rPr lang="en-US" spc="-10" dirty="0"/>
              <a:t> </a:t>
            </a:r>
            <a:r>
              <a:rPr lang="en-US" spc="-5" dirty="0"/>
              <a:t>60 participants,</a:t>
            </a:r>
            <a:r>
              <a:rPr lang="en-US" spc="-10" dirty="0"/>
              <a:t> </a:t>
            </a:r>
            <a:r>
              <a:rPr lang="en-US" spc="-5" dirty="0"/>
              <a:t>or 18%,</a:t>
            </a:r>
            <a:r>
              <a:rPr lang="en-US" spc="-10" dirty="0"/>
              <a:t> </a:t>
            </a:r>
            <a:r>
              <a:rPr lang="en-US" spc="-5" dirty="0"/>
              <a:t>gave</a:t>
            </a:r>
            <a:r>
              <a:rPr lang="en-US" spc="-10" dirty="0"/>
              <a:t> </a:t>
            </a:r>
            <a:r>
              <a:rPr lang="en-US" spc="-5" dirty="0"/>
              <a:t>the</a:t>
            </a:r>
            <a:r>
              <a:rPr lang="en-US" spc="-10" dirty="0"/>
              <a:t> </a:t>
            </a:r>
            <a:r>
              <a:rPr lang="en-US" dirty="0"/>
              <a:t>correct</a:t>
            </a:r>
            <a:r>
              <a:rPr lang="en-US" spc="-10" dirty="0"/>
              <a:t> </a:t>
            </a:r>
            <a:r>
              <a:rPr lang="en-US" spc="-25" dirty="0"/>
              <a:t>answer. </a:t>
            </a:r>
            <a:r>
              <a:rPr lang="en-US" spc="-25" dirty="0" smtClean="0"/>
              <a:t> </a:t>
            </a:r>
            <a:r>
              <a:rPr spc="-5" dirty="0" smtClean="0"/>
              <a:t>These </a:t>
            </a:r>
            <a:r>
              <a:rPr spc="-5" dirty="0"/>
              <a:t>participants included </a:t>
            </a:r>
            <a:r>
              <a:rPr lang="en-US" spc="-5" dirty="0" smtClean="0"/>
              <a:t>4</a:t>
            </a:r>
            <a:r>
              <a:rPr spc="-5" dirty="0" smtClean="0"/>
              <a:t> </a:t>
            </a:r>
            <a:r>
              <a:rPr spc="-5" dirty="0"/>
              <a:t>of 20 fourth-year </a:t>
            </a:r>
            <a:r>
              <a:rPr dirty="0"/>
              <a:t>students, </a:t>
            </a:r>
            <a:r>
              <a:rPr spc="-600" dirty="0"/>
              <a:t> </a:t>
            </a:r>
            <a:r>
              <a:rPr lang="en-US" spc="-5" dirty="0" smtClean="0"/>
              <a:t>3</a:t>
            </a:r>
            <a:r>
              <a:rPr spc="-5" dirty="0" smtClean="0"/>
              <a:t> </a:t>
            </a:r>
            <a:r>
              <a:rPr spc="-5" dirty="0"/>
              <a:t>of 20 </a:t>
            </a:r>
            <a:r>
              <a:rPr dirty="0"/>
              <a:t>residents </a:t>
            </a:r>
            <a:r>
              <a:rPr spc="-5" dirty="0"/>
              <a:t>in internal </a:t>
            </a:r>
            <a:r>
              <a:rPr dirty="0"/>
              <a:t>medicine </a:t>
            </a:r>
            <a:r>
              <a:rPr spc="-5" dirty="0"/>
              <a:t>and </a:t>
            </a:r>
            <a:r>
              <a:rPr lang="en-US" spc="-5" dirty="0" smtClean="0"/>
              <a:t>4</a:t>
            </a:r>
            <a:r>
              <a:rPr spc="-5" dirty="0" smtClean="0"/>
              <a:t> </a:t>
            </a:r>
            <a:r>
              <a:rPr spc="-5" dirty="0"/>
              <a:t>of 20 </a:t>
            </a:r>
            <a:r>
              <a:rPr dirty="0"/>
              <a:t> </a:t>
            </a:r>
            <a:r>
              <a:rPr spc="-5" dirty="0"/>
              <a:t>attending physicians. The </a:t>
            </a:r>
            <a:r>
              <a:rPr dirty="0"/>
              <a:t>most common </a:t>
            </a:r>
            <a:r>
              <a:rPr spc="-25" dirty="0"/>
              <a:t>answer, </a:t>
            </a:r>
            <a:r>
              <a:rPr spc="-5" dirty="0"/>
              <a:t>given by </a:t>
            </a:r>
            <a:r>
              <a:rPr dirty="0"/>
              <a:t> </a:t>
            </a:r>
            <a:r>
              <a:rPr spc="-5" dirty="0"/>
              <a:t>27, was that </a:t>
            </a:r>
            <a:r>
              <a:rPr dirty="0"/>
              <a:t>[</a:t>
            </a:r>
            <a:r>
              <a:rPr dirty="0">
                <a:solidFill>
                  <a:srgbClr val="3B7EA1"/>
                </a:solidFill>
              </a:rPr>
              <a:t>the chance </a:t>
            </a:r>
            <a:r>
              <a:rPr spc="-5" dirty="0">
                <a:solidFill>
                  <a:srgbClr val="3B7EA1"/>
                </a:solidFill>
              </a:rPr>
              <a:t>that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-5" dirty="0">
                <a:solidFill>
                  <a:srgbClr val="3B7EA1"/>
                </a:solidFill>
              </a:rPr>
              <a:t>person found to have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spc="5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positive</a:t>
            </a:r>
            <a:r>
              <a:rPr spc="-10" dirty="0">
                <a:solidFill>
                  <a:srgbClr val="3B7EA1"/>
                </a:solidFill>
              </a:rPr>
              <a:t> </a:t>
            </a:r>
            <a:r>
              <a:rPr dirty="0">
                <a:solidFill>
                  <a:srgbClr val="3B7EA1"/>
                </a:solidFill>
              </a:rPr>
              <a:t>result</a:t>
            </a:r>
            <a:r>
              <a:rPr spc="-10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actually has</a:t>
            </a:r>
            <a:r>
              <a:rPr spc="-10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the</a:t>
            </a:r>
            <a:r>
              <a:rPr spc="-15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3B7EA1"/>
                </a:solidFill>
              </a:rPr>
              <a:t>disease]</a:t>
            </a:r>
            <a:r>
              <a:rPr spc="25" dirty="0">
                <a:solidFill>
                  <a:srgbClr val="3B7EA1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was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5" dirty="0"/>
              <a:t>95%.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24" y="2240540"/>
            <a:ext cx="5022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Conditional</a:t>
            </a:r>
            <a:r>
              <a:rPr spc="-90" dirty="0"/>
              <a:t> </a:t>
            </a:r>
            <a:r>
              <a:rPr spc="-5" dirty="0"/>
              <a:t>Probability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Scenario</a:t>
            </a:r>
            <a:r>
              <a:rPr spc="-9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931418"/>
            <a:ext cx="7766684" cy="365442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8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Scenario:</a:t>
            </a:r>
            <a:endParaRPr sz="2400">
              <a:latin typeface="Arial MT"/>
              <a:cs typeface="Arial MT"/>
            </a:endParaRPr>
          </a:p>
          <a:p>
            <a:pPr marL="882015" marR="528320" lvl="1" indent="-412750">
              <a:lnSpc>
                <a:spcPts val="2850"/>
              </a:lnSpc>
              <a:spcBef>
                <a:spcPts val="91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consists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(60%)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(40%)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70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50%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80%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b="1" dirty="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sz="2400" b="1" spc="-2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pick</a:t>
            </a:r>
            <a:r>
              <a:rPr sz="2400" b="1" spc="-2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one</a:t>
            </a:r>
            <a:r>
              <a:rPr sz="2400" b="1" spc="-2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student</a:t>
            </a:r>
            <a:r>
              <a:rPr sz="2400" b="1" spc="-2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at</a:t>
            </a:r>
            <a:r>
              <a:rPr sz="2400" b="1" spc="-1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random.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likely: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or</a:t>
            </a:r>
            <a:r>
              <a:rPr sz="2400" spc="-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year?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year,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because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they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60%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Scenario</a:t>
            </a:r>
            <a:r>
              <a:rPr spc="-95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931418"/>
            <a:ext cx="7766684" cy="2254250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8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Slightly</a:t>
            </a:r>
            <a:r>
              <a:rPr sz="2400" spc="-4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different</a:t>
            </a:r>
            <a:r>
              <a:rPr sz="24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scenario:</a:t>
            </a:r>
            <a:endParaRPr sz="2400">
              <a:latin typeface="Arial MT"/>
              <a:cs typeface="Arial MT"/>
            </a:endParaRPr>
          </a:p>
          <a:p>
            <a:pPr marL="882015" marR="528320" lvl="1" indent="-412750">
              <a:lnSpc>
                <a:spcPts val="2850"/>
              </a:lnSpc>
              <a:spcBef>
                <a:spcPts val="91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consists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(60%)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(40%)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70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50%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  <a:p>
            <a:pPr marL="882015" lvl="1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80%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724" y="3261233"/>
            <a:ext cx="547560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20"/>
              </a:spcBef>
              <a:buClr>
                <a:srgbClr val="C4820D"/>
              </a:buClr>
              <a:buFont typeface="Arial MT"/>
              <a:buChar char="●"/>
              <a:tabLst>
                <a:tab pos="424815" algn="l"/>
                <a:tab pos="425450" algn="l"/>
              </a:tabLst>
            </a:pPr>
            <a:r>
              <a:rPr sz="2400" b="1" dirty="0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sz="2400" b="1" spc="1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pick</a:t>
            </a:r>
            <a:r>
              <a:rPr sz="2400" b="1" spc="1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one</a:t>
            </a:r>
            <a:r>
              <a:rPr sz="2400" b="1" spc="15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student</a:t>
            </a:r>
            <a:r>
              <a:rPr sz="2400" b="1" spc="2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at</a:t>
            </a:r>
            <a:r>
              <a:rPr sz="2400" b="1" spc="20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3B3B3B"/>
                </a:solidFill>
                <a:latin typeface="Arial"/>
                <a:cs typeface="Arial"/>
              </a:rPr>
              <a:t>random... </a:t>
            </a:r>
            <a:r>
              <a:rPr sz="2400" b="1" dirty="0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sz="2400" b="1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student</a:t>
            </a:r>
            <a:r>
              <a:rPr sz="2400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has</a:t>
            </a:r>
            <a:r>
              <a:rPr sz="2400" b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declared</a:t>
            </a:r>
            <a:r>
              <a:rPr sz="2400" b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400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major!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724" y="4089908"/>
            <a:ext cx="70110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likely: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sz="2400" spc="-60" dirty="0">
                <a:solidFill>
                  <a:srgbClr val="3B3B3B"/>
                </a:solidFill>
                <a:latin typeface="Arial MT"/>
                <a:cs typeface="Arial MT"/>
              </a:rPr>
              <a:t> Year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or</a:t>
            </a:r>
            <a:r>
              <a:rPr sz="2400" spc="-6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sz="2400" spc="-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3B3B3B"/>
                </a:solidFill>
                <a:latin typeface="Arial MT"/>
                <a:cs typeface="Arial MT"/>
              </a:rPr>
              <a:t>Year?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4025" y="3385008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2420" y="2240540"/>
            <a:ext cx="2597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Bayes'</a:t>
            </a:r>
            <a:r>
              <a:rPr spc="-90" dirty="0"/>
              <a:t> </a:t>
            </a:r>
            <a:r>
              <a:rPr spc="-5" dirty="0"/>
              <a:t>Rule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097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Purpose</a:t>
            </a:r>
            <a:r>
              <a:rPr spc="-45" dirty="0"/>
              <a:t> </a:t>
            </a:r>
            <a:r>
              <a:rPr spc="-5" dirty="0"/>
              <a:t>of</a:t>
            </a:r>
            <a:r>
              <a:rPr spc="-40" dirty="0"/>
              <a:t> </a:t>
            </a:r>
            <a:r>
              <a:rPr spc="-5" dirty="0"/>
              <a:t>Bayes’</a:t>
            </a:r>
            <a:r>
              <a:rPr spc="-225" dirty="0"/>
              <a:t> </a:t>
            </a:r>
            <a:r>
              <a:rPr spc="-5" dirty="0"/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1093342"/>
            <a:ext cx="7935595" cy="161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Update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your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prediction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based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new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information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C4820D"/>
              </a:buClr>
              <a:buFont typeface="Arial MT"/>
              <a:buChar char="●"/>
            </a:pPr>
            <a:endParaRPr sz="3350">
              <a:latin typeface="Arial MT"/>
              <a:cs typeface="Arial MT"/>
            </a:endParaRPr>
          </a:p>
          <a:p>
            <a:pPr marL="424815" marR="5080" indent="-412750">
              <a:lnSpc>
                <a:spcPct val="100499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In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 multi-stage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experiment, find the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chance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of an event </a:t>
            </a:r>
            <a:r>
              <a:rPr sz="2400" spc="-65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earlier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stage,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given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result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 of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later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stage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628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Diagram</a:t>
            </a:r>
            <a:r>
              <a:rPr spc="-45" dirty="0"/>
              <a:t> </a:t>
            </a:r>
            <a:r>
              <a:rPr spc="-5" dirty="0"/>
              <a:t>and</a:t>
            </a:r>
            <a:r>
              <a:rPr spc="-40" dirty="0"/>
              <a:t> </a:t>
            </a:r>
            <a:r>
              <a:rPr spc="-30" dirty="0"/>
              <a:t>Terminology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6237" y="1275475"/>
            <a:ext cx="6012815" cy="3338829"/>
            <a:chOff x="606237" y="1275475"/>
            <a:chExt cx="6012815" cy="33388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687" y="1275475"/>
              <a:ext cx="4495799" cy="304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1000" y="3232626"/>
              <a:ext cx="2588895" cy="1376680"/>
            </a:xfrm>
            <a:custGeom>
              <a:avLst/>
              <a:gdLst/>
              <a:ahLst/>
              <a:cxnLst/>
              <a:rect l="l" t="t" r="r" b="b"/>
              <a:pathLst>
                <a:path w="2588895" h="1376679">
                  <a:moveTo>
                    <a:pt x="2156999" y="633198"/>
                  </a:moveTo>
                  <a:lnTo>
                    <a:pt x="1509899" y="633198"/>
                  </a:lnTo>
                  <a:lnTo>
                    <a:pt x="2188466" y="0"/>
                  </a:lnTo>
                  <a:lnTo>
                    <a:pt x="2156999" y="633198"/>
                  </a:lnTo>
                  <a:close/>
                </a:path>
                <a:path w="2588895" h="1376679">
                  <a:moveTo>
                    <a:pt x="2464499" y="1376598"/>
                  </a:moveTo>
                  <a:lnTo>
                    <a:pt x="123899" y="1376598"/>
                  </a:lnTo>
                  <a:lnTo>
                    <a:pt x="75672" y="1366861"/>
                  </a:lnTo>
                  <a:lnTo>
                    <a:pt x="36289" y="1340308"/>
                  </a:lnTo>
                  <a:lnTo>
                    <a:pt x="9736" y="1300925"/>
                  </a:lnTo>
                  <a:lnTo>
                    <a:pt x="0" y="1252698"/>
                  </a:lnTo>
                  <a:lnTo>
                    <a:pt x="0" y="757098"/>
                  </a:lnTo>
                  <a:lnTo>
                    <a:pt x="9736" y="708871"/>
                  </a:lnTo>
                  <a:lnTo>
                    <a:pt x="36289" y="669487"/>
                  </a:lnTo>
                  <a:lnTo>
                    <a:pt x="75672" y="642935"/>
                  </a:lnTo>
                  <a:lnTo>
                    <a:pt x="123899" y="633198"/>
                  </a:lnTo>
                  <a:lnTo>
                    <a:pt x="2464499" y="633198"/>
                  </a:lnTo>
                  <a:lnTo>
                    <a:pt x="2511914" y="642629"/>
                  </a:lnTo>
                  <a:lnTo>
                    <a:pt x="2552110" y="669487"/>
                  </a:lnTo>
                  <a:lnTo>
                    <a:pt x="2578968" y="709684"/>
                  </a:lnTo>
                  <a:lnTo>
                    <a:pt x="2588399" y="757098"/>
                  </a:lnTo>
                  <a:lnTo>
                    <a:pt x="2588399" y="1252698"/>
                  </a:lnTo>
                  <a:lnTo>
                    <a:pt x="2578663" y="1300925"/>
                  </a:lnTo>
                  <a:lnTo>
                    <a:pt x="2552110" y="1340308"/>
                  </a:lnTo>
                  <a:lnTo>
                    <a:pt x="2512727" y="1366861"/>
                  </a:lnTo>
                  <a:lnTo>
                    <a:pt x="2464499" y="1376598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000" y="3232626"/>
              <a:ext cx="2588895" cy="1376680"/>
            </a:xfrm>
            <a:custGeom>
              <a:avLst/>
              <a:gdLst/>
              <a:ahLst/>
              <a:cxnLst/>
              <a:rect l="l" t="t" r="r" b="b"/>
              <a:pathLst>
                <a:path w="2588895" h="1376679">
                  <a:moveTo>
                    <a:pt x="0" y="757098"/>
                  </a:moveTo>
                  <a:lnTo>
                    <a:pt x="9736" y="708871"/>
                  </a:lnTo>
                  <a:lnTo>
                    <a:pt x="36289" y="669487"/>
                  </a:lnTo>
                  <a:lnTo>
                    <a:pt x="75672" y="642935"/>
                  </a:lnTo>
                  <a:lnTo>
                    <a:pt x="123899" y="633198"/>
                  </a:lnTo>
                  <a:lnTo>
                    <a:pt x="1509899" y="633198"/>
                  </a:lnTo>
                  <a:lnTo>
                    <a:pt x="2188466" y="0"/>
                  </a:lnTo>
                  <a:lnTo>
                    <a:pt x="2156999" y="633198"/>
                  </a:lnTo>
                  <a:lnTo>
                    <a:pt x="2464499" y="633198"/>
                  </a:lnTo>
                  <a:lnTo>
                    <a:pt x="2488784" y="635601"/>
                  </a:lnTo>
                  <a:lnTo>
                    <a:pt x="2533239" y="654015"/>
                  </a:lnTo>
                  <a:lnTo>
                    <a:pt x="2567583" y="688358"/>
                  </a:lnTo>
                  <a:lnTo>
                    <a:pt x="2585997" y="732814"/>
                  </a:lnTo>
                  <a:lnTo>
                    <a:pt x="2588399" y="757098"/>
                  </a:lnTo>
                  <a:lnTo>
                    <a:pt x="2588399" y="942948"/>
                  </a:lnTo>
                  <a:lnTo>
                    <a:pt x="2588399" y="1252698"/>
                  </a:lnTo>
                  <a:lnTo>
                    <a:pt x="2578663" y="1300925"/>
                  </a:lnTo>
                  <a:lnTo>
                    <a:pt x="2552110" y="1340308"/>
                  </a:lnTo>
                  <a:lnTo>
                    <a:pt x="2512727" y="1366861"/>
                  </a:lnTo>
                  <a:lnTo>
                    <a:pt x="2464499" y="1376598"/>
                  </a:lnTo>
                  <a:lnTo>
                    <a:pt x="2156999" y="1376598"/>
                  </a:lnTo>
                  <a:lnTo>
                    <a:pt x="1509899" y="1376598"/>
                  </a:lnTo>
                  <a:lnTo>
                    <a:pt x="123899" y="1376598"/>
                  </a:lnTo>
                  <a:lnTo>
                    <a:pt x="75672" y="1366861"/>
                  </a:lnTo>
                  <a:lnTo>
                    <a:pt x="36289" y="1340308"/>
                  </a:lnTo>
                  <a:lnTo>
                    <a:pt x="9736" y="1300925"/>
                  </a:lnTo>
                  <a:lnTo>
                    <a:pt x="0" y="1252698"/>
                  </a:lnTo>
                  <a:lnTo>
                    <a:pt x="0" y="942948"/>
                  </a:lnTo>
                  <a:lnTo>
                    <a:pt x="0" y="757098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0314" y="4031658"/>
            <a:ext cx="2139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Prior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probability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2437" y="1236187"/>
            <a:ext cx="2598420" cy="979805"/>
            <a:chOff x="452437" y="1236187"/>
            <a:chExt cx="2598420" cy="979805"/>
          </a:xfrm>
        </p:grpSpPr>
        <p:sp>
          <p:nvSpPr>
            <p:cNvPr id="9" name="object 9"/>
            <p:cNvSpPr/>
            <p:nvPr/>
          </p:nvSpPr>
          <p:spPr>
            <a:xfrm>
              <a:off x="457199" y="1240950"/>
              <a:ext cx="2588895" cy="970280"/>
            </a:xfrm>
            <a:custGeom>
              <a:avLst/>
              <a:gdLst/>
              <a:ahLst/>
              <a:cxnLst/>
              <a:rect l="l" t="t" r="r" b="b"/>
              <a:pathLst>
                <a:path w="2588895" h="970280">
                  <a:moveTo>
                    <a:pt x="2464499" y="743399"/>
                  </a:moveTo>
                  <a:lnTo>
                    <a:pt x="123899" y="743399"/>
                  </a:lnTo>
                  <a:lnTo>
                    <a:pt x="75672" y="733663"/>
                  </a:lnTo>
                  <a:lnTo>
                    <a:pt x="36289" y="707110"/>
                  </a:lnTo>
                  <a:lnTo>
                    <a:pt x="9736" y="667727"/>
                  </a:lnTo>
                  <a:lnTo>
                    <a:pt x="0" y="619499"/>
                  </a:lnTo>
                  <a:lnTo>
                    <a:pt x="0" y="123899"/>
                  </a:lnTo>
                  <a:lnTo>
                    <a:pt x="9736" y="75672"/>
                  </a:lnTo>
                  <a:lnTo>
                    <a:pt x="36289" y="36289"/>
                  </a:lnTo>
                  <a:lnTo>
                    <a:pt x="75672" y="9736"/>
                  </a:lnTo>
                  <a:lnTo>
                    <a:pt x="123899" y="0"/>
                  </a:lnTo>
                  <a:lnTo>
                    <a:pt x="2464499" y="0"/>
                  </a:lnTo>
                  <a:lnTo>
                    <a:pt x="2511914" y="9431"/>
                  </a:lnTo>
                  <a:lnTo>
                    <a:pt x="2552110" y="36289"/>
                  </a:lnTo>
                  <a:lnTo>
                    <a:pt x="2578968" y="76485"/>
                  </a:lnTo>
                  <a:lnTo>
                    <a:pt x="2588399" y="123899"/>
                  </a:lnTo>
                  <a:lnTo>
                    <a:pt x="2588399" y="619499"/>
                  </a:lnTo>
                  <a:lnTo>
                    <a:pt x="2578663" y="667727"/>
                  </a:lnTo>
                  <a:lnTo>
                    <a:pt x="2552110" y="707110"/>
                  </a:lnTo>
                  <a:lnTo>
                    <a:pt x="2512727" y="733663"/>
                  </a:lnTo>
                  <a:lnTo>
                    <a:pt x="2464499" y="743399"/>
                  </a:lnTo>
                  <a:close/>
                </a:path>
                <a:path w="2588895" h="970280">
                  <a:moveTo>
                    <a:pt x="2253435" y="969750"/>
                  </a:moveTo>
                  <a:lnTo>
                    <a:pt x="1509899" y="743399"/>
                  </a:lnTo>
                  <a:lnTo>
                    <a:pt x="2156999" y="743399"/>
                  </a:lnTo>
                  <a:lnTo>
                    <a:pt x="2253435" y="969750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1240950"/>
              <a:ext cx="2588895" cy="970280"/>
            </a:xfrm>
            <a:custGeom>
              <a:avLst/>
              <a:gdLst/>
              <a:ahLst/>
              <a:cxnLst/>
              <a:rect l="l" t="t" r="r" b="b"/>
              <a:pathLst>
                <a:path w="2588895" h="970280">
                  <a:moveTo>
                    <a:pt x="0" y="123899"/>
                  </a:moveTo>
                  <a:lnTo>
                    <a:pt x="9736" y="75672"/>
                  </a:lnTo>
                  <a:lnTo>
                    <a:pt x="36289" y="36289"/>
                  </a:lnTo>
                  <a:lnTo>
                    <a:pt x="75672" y="9736"/>
                  </a:lnTo>
                  <a:lnTo>
                    <a:pt x="123899" y="0"/>
                  </a:lnTo>
                  <a:lnTo>
                    <a:pt x="1509899" y="0"/>
                  </a:lnTo>
                  <a:lnTo>
                    <a:pt x="2156999" y="0"/>
                  </a:lnTo>
                  <a:lnTo>
                    <a:pt x="2464499" y="0"/>
                  </a:lnTo>
                  <a:lnTo>
                    <a:pt x="2488784" y="2402"/>
                  </a:lnTo>
                  <a:lnTo>
                    <a:pt x="2533239" y="20816"/>
                  </a:lnTo>
                  <a:lnTo>
                    <a:pt x="2567583" y="55160"/>
                  </a:lnTo>
                  <a:lnTo>
                    <a:pt x="2585997" y="99615"/>
                  </a:lnTo>
                  <a:lnTo>
                    <a:pt x="2588399" y="123899"/>
                  </a:lnTo>
                  <a:lnTo>
                    <a:pt x="2588399" y="433649"/>
                  </a:lnTo>
                  <a:lnTo>
                    <a:pt x="2588399" y="619499"/>
                  </a:lnTo>
                  <a:lnTo>
                    <a:pt x="2578663" y="667727"/>
                  </a:lnTo>
                  <a:lnTo>
                    <a:pt x="2552110" y="707110"/>
                  </a:lnTo>
                  <a:lnTo>
                    <a:pt x="2512727" y="733663"/>
                  </a:lnTo>
                  <a:lnTo>
                    <a:pt x="2464499" y="743399"/>
                  </a:lnTo>
                  <a:lnTo>
                    <a:pt x="2156999" y="743399"/>
                  </a:lnTo>
                  <a:lnTo>
                    <a:pt x="2253435" y="969750"/>
                  </a:lnTo>
                  <a:lnTo>
                    <a:pt x="1509899" y="743399"/>
                  </a:lnTo>
                  <a:lnTo>
                    <a:pt x="123899" y="743399"/>
                  </a:lnTo>
                  <a:lnTo>
                    <a:pt x="75672" y="733663"/>
                  </a:lnTo>
                  <a:lnTo>
                    <a:pt x="36289" y="707110"/>
                  </a:lnTo>
                  <a:lnTo>
                    <a:pt x="9736" y="667727"/>
                  </a:lnTo>
                  <a:lnTo>
                    <a:pt x="0" y="619499"/>
                  </a:lnTo>
                  <a:lnTo>
                    <a:pt x="0" y="433649"/>
                  </a:lnTo>
                  <a:lnTo>
                    <a:pt x="0" y="12389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6514" y="1406783"/>
            <a:ext cx="2139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Prior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probability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10625" y="981950"/>
            <a:ext cx="3538220" cy="3486785"/>
            <a:chOff x="4210625" y="981950"/>
            <a:chExt cx="3538220" cy="3486785"/>
          </a:xfrm>
        </p:grpSpPr>
        <p:sp>
          <p:nvSpPr>
            <p:cNvPr id="13" name="object 13"/>
            <p:cNvSpPr/>
            <p:nvPr/>
          </p:nvSpPr>
          <p:spPr>
            <a:xfrm>
              <a:off x="4210625" y="981950"/>
              <a:ext cx="2498725" cy="3486785"/>
            </a:xfrm>
            <a:custGeom>
              <a:avLst/>
              <a:gdLst/>
              <a:ahLst/>
              <a:cxnLst/>
              <a:rect l="l" t="t" r="r" b="b"/>
              <a:pathLst>
                <a:path w="2498725" h="3486785">
                  <a:moveTo>
                    <a:pt x="2498099" y="3486299"/>
                  </a:moveTo>
                  <a:lnTo>
                    <a:pt x="0" y="3486299"/>
                  </a:lnTo>
                  <a:lnTo>
                    <a:pt x="0" y="0"/>
                  </a:lnTo>
                  <a:lnTo>
                    <a:pt x="2498099" y="0"/>
                  </a:lnTo>
                  <a:lnTo>
                    <a:pt x="2498099" y="3486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1283" y="1610825"/>
              <a:ext cx="2663190" cy="577850"/>
            </a:xfrm>
            <a:custGeom>
              <a:avLst/>
              <a:gdLst/>
              <a:ahLst/>
              <a:cxnLst/>
              <a:rect l="l" t="t" r="r" b="b"/>
              <a:pathLst>
                <a:path w="2663190" h="577850">
                  <a:moveTo>
                    <a:pt x="2662741" y="96249"/>
                  </a:moveTo>
                  <a:lnTo>
                    <a:pt x="939841" y="96249"/>
                  </a:lnTo>
                  <a:lnTo>
                    <a:pt x="947405" y="58785"/>
                  </a:lnTo>
                  <a:lnTo>
                    <a:pt x="968032" y="28190"/>
                  </a:lnTo>
                  <a:lnTo>
                    <a:pt x="998626" y="7563"/>
                  </a:lnTo>
                  <a:lnTo>
                    <a:pt x="1036091" y="0"/>
                  </a:lnTo>
                  <a:lnTo>
                    <a:pt x="2566491" y="0"/>
                  </a:lnTo>
                  <a:lnTo>
                    <a:pt x="2619891" y="16171"/>
                  </a:lnTo>
                  <a:lnTo>
                    <a:pt x="2655415" y="59416"/>
                  </a:lnTo>
                  <a:lnTo>
                    <a:pt x="2662741" y="96249"/>
                  </a:lnTo>
                  <a:close/>
                </a:path>
                <a:path w="2663190" h="577850">
                  <a:moveTo>
                    <a:pt x="2566491" y="577499"/>
                  </a:moveTo>
                  <a:lnTo>
                    <a:pt x="1036091" y="577499"/>
                  </a:lnTo>
                  <a:lnTo>
                    <a:pt x="998626" y="569936"/>
                  </a:lnTo>
                  <a:lnTo>
                    <a:pt x="968032" y="549309"/>
                  </a:lnTo>
                  <a:lnTo>
                    <a:pt x="947405" y="518714"/>
                  </a:lnTo>
                  <a:lnTo>
                    <a:pt x="939841" y="481249"/>
                  </a:lnTo>
                  <a:lnTo>
                    <a:pt x="939841" y="240624"/>
                  </a:lnTo>
                  <a:lnTo>
                    <a:pt x="0" y="55526"/>
                  </a:lnTo>
                  <a:lnTo>
                    <a:pt x="939841" y="96249"/>
                  </a:lnTo>
                  <a:lnTo>
                    <a:pt x="2662741" y="96249"/>
                  </a:lnTo>
                  <a:lnTo>
                    <a:pt x="2662741" y="481249"/>
                  </a:lnTo>
                  <a:lnTo>
                    <a:pt x="2655177" y="518714"/>
                  </a:lnTo>
                  <a:lnTo>
                    <a:pt x="2634550" y="549309"/>
                  </a:lnTo>
                  <a:lnTo>
                    <a:pt x="2603956" y="569936"/>
                  </a:lnTo>
                  <a:lnTo>
                    <a:pt x="2566491" y="5774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81283" y="1610825"/>
              <a:ext cx="2663190" cy="577850"/>
            </a:xfrm>
            <a:custGeom>
              <a:avLst/>
              <a:gdLst/>
              <a:ahLst/>
              <a:cxnLst/>
              <a:rect l="l" t="t" r="r" b="b"/>
              <a:pathLst>
                <a:path w="2663190" h="577850">
                  <a:moveTo>
                    <a:pt x="939841" y="96249"/>
                  </a:moveTo>
                  <a:lnTo>
                    <a:pt x="947405" y="58785"/>
                  </a:lnTo>
                  <a:lnTo>
                    <a:pt x="968032" y="28190"/>
                  </a:lnTo>
                  <a:lnTo>
                    <a:pt x="998626" y="7563"/>
                  </a:lnTo>
                  <a:lnTo>
                    <a:pt x="1036091" y="0"/>
                  </a:lnTo>
                  <a:lnTo>
                    <a:pt x="1226991" y="0"/>
                  </a:lnTo>
                  <a:lnTo>
                    <a:pt x="1657716" y="0"/>
                  </a:lnTo>
                  <a:lnTo>
                    <a:pt x="2566491" y="0"/>
                  </a:lnTo>
                  <a:lnTo>
                    <a:pt x="2585357" y="1866"/>
                  </a:lnTo>
                  <a:lnTo>
                    <a:pt x="2634551" y="28190"/>
                  </a:lnTo>
                  <a:lnTo>
                    <a:pt x="2660875" y="77384"/>
                  </a:lnTo>
                  <a:lnTo>
                    <a:pt x="2662741" y="96249"/>
                  </a:lnTo>
                  <a:lnTo>
                    <a:pt x="2662741" y="240624"/>
                  </a:lnTo>
                  <a:lnTo>
                    <a:pt x="2662741" y="481249"/>
                  </a:lnTo>
                  <a:lnTo>
                    <a:pt x="2655177" y="518714"/>
                  </a:lnTo>
                  <a:lnTo>
                    <a:pt x="2634550" y="549309"/>
                  </a:lnTo>
                  <a:lnTo>
                    <a:pt x="2603956" y="569936"/>
                  </a:lnTo>
                  <a:lnTo>
                    <a:pt x="2566491" y="577499"/>
                  </a:lnTo>
                  <a:lnTo>
                    <a:pt x="1657716" y="577499"/>
                  </a:lnTo>
                  <a:lnTo>
                    <a:pt x="1226991" y="577499"/>
                  </a:lnTo>
                  <a:lnTo>
                    <a:pt x="1036091" y="577499"/>
                  </a:lnTo>
                  <a:lnTo>
                    <a:pt x="998626" y="569936"/>
                  </a:lnTo>
                  <a:lnTo>
                    <a:pt x="968032" y="549309"/>
                  </a:lnTo>
                  <a:lnTo>
                    <a:pt x="947405" y="518714"/>
                  </a:lnTo>
                  <a:lnTo>
                    <a:pt x="939841" y="481249"/>
                  </a:lnTo>
                  <a:lnTo>
                    <a:pt x="939841" y="240624"/>
                  </a:lnTo>
                  <a:lnTo>
                    <a:pt x="0" y="55526"/>
                  </a:lnTo>
                  <a:lnTo>
                    <a:pt x="939841" y="9624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122340" y="1693708"/>
            <a:ext cx="139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Likelihood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38730" y="3428037"/>
            <a:ext cx="2731770" cy="587375"/>
            <a:chOff x="5138730" y="3428037"/>
            <a:chExt cx="2731770" cy="587375"/>
          </a:xfrm>
        </p:grpSpPr>
        <p:sp>
          <p:nvSpPr>
            <p:cNvPr id="18" name="object 18"/>
            <p:cNvSpPr/>
            <p:nvPr/>
          </p:nvSpPr>
          <p:spPr>
            <a:xfrm>
              <a:off x="5143492" y="3432800"/>
              <a:ext cx="2722245" cy="577850"/>
            </a:xfrm>
            <a:custGeom>
              <a:avLst/>
              <a:gdLst/>
              <a:ahLst/>
              <a:cxnLst/>
              <a:rect l="l" t="t" r="r" b="b"/>
              <a:pathLst>
                <a:path w="2722245" h="577850">
                  <a:moveTo>
                    <a:pt x="0" y="488697"/>
                  </a:moveTo>
                  <a:lnTo>
                    <a:pt x="1088707" y="336874"/>
                  </a:lnTo>
                  <a:lnTo>
                    <a:pt x="1088707" y="96249"/>
                  </a:lnTo>
                  <a:lnTo>
                    <a:pt x="1096271" y="58785"/>
                  </a:lnTo>
                  <a:lnTo>
                    <a:pt x="1116898" y="28190"/>
                  </a:lnTo>
                  <a:lnTo>
                    <a:pt x="1147492" y="7563"/>
                  </a:lnTo>
                  <a:lnTo>
                    <a:pt x="1184957" y="0"/>
                  </a:lnTo>
                  <a:lnTo>
                    <a:pt x="2625657" y="0"/>
                  </a:lnTo>
                  <a:lnTo>
                    <a:pt x="2679057" y="16171"/>
                  </a:lnTo>
                  <a:lnTo>
                    <a:pt x="2714580" y="59416"/>
                  </a:lnTo>
                  <a:lnTo>
                    <a:pt x="2721907" y="96249"/>
                  </a:lnTo>
                  <a:lnTo>
                    <a:pt x="2721907" y="481249"/>
                  </a:lnTo>
                  <a:lnTo>
                    <a:pt x="1088707" y="481249"/>
                  </a:lnTo>
                  <a:lnTo>
                    <a:pt x="0" y="488697"/>
                  </a:lnTo>
                  <a:close/>
                </a:path>
                <a:path w="2722245" h="577850">
                  <a:moveTo>
                    <a:pt x="2625657" y="577499"/>
                  </a:moveTo>
                  <a:lnTo>
                    <a:pt x="1184957" y="577499"/>
                  </a:lnTo>
                  <a:lnTo>
                    <a:pt x="1147492" y="569936"/>
                  </a:lnTo>
                  <a:lnTo>
                    <a:pt x="1116898" y="549309"/>
                  </a:lnTo>
                  <a:lnTo>
                    <a:pt x="1096271" y="518714"/>
                  </a:lnTo>
                  <a:lnTo>
                    <a:pt x="1088707" y="481249"/>
                  </a:lnTo>
                  <a:lnTo>
                    <a:pt x="2721907" y="481249"/>
                  </a:lnTo>
                  <a:lnTo>
                    <a:pt x="2714343" y="518714"/>
                  </a:lnTo>
                  <a:lnTo>
                    <a:pt x="2693716" y="549309"/>
                  </a:lnTo>
                  <a:lnTo>
                    <a:pt x="2663122" y="569936"/>
                  </a:lnTo>
                  <a:lnTo>
                    <a:pt x="2625657" y="5774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43492" y="3432800"/>
              <a:ext cx="2722245" cy="577850"/>
            </a:xfrm>
            <a:custGeom>
              <a:avLst/>
              <a:gdLst/>
              <a:ahLst/>
              <a:cxnLst/>
              <a:rect l="l" t="t" r="r" b="b"/>
              <a:pathLst>
                <a:path w="2722245" h="577850">
                  <a:moveTo>
                    <a:pt x="1088707" y="96249"/>
                  </a:moveTo>
                  <a:lnTo>
                    <a:pt x="1096271" y="58785"/>
                  </a:lnTo>
                  <a:lnTo>
                    <a:pt x="1116898" y="28190"/>
                  </a:lnTo>
                  <a:lnTo>
                    <a:pt x="1147492" y="7563"/>
                  </a:lnTo>
                  <a:lnTo>
                    <a:pt x="1184957" y="0"/>
                  </a:lnTo>
                  <a:lnTo>
                    <a:pt x="1360907" y="0"/>
                  </a:lnTo>
                  <a:lnTo>
                    <a:pt x="1769207" y="0"/>
                  </a:lnTo>
                  <a:lnTo>
                    <a:pt x="2625657" y="0"/>
                  </a:lnTo>
                  <a:lnTo>
                    <a:pt x="2644522" y="1866"/>
                  </a:lnTo>
                  <a:lnTo>
                    <a:pt x="2693716" y="28190"/>
                  </a:lnTo>
                  <a:lnTo>
                    <a:pt x="2720041" y="77384"/>
                  </a:lnTo>
                  <a:lnTo>
                    <a:pt x="2721907" y="96249"/>
                  </a:lnTo>
                  <a:lnTo>
                    <a:pt x="2721907" y="336874"/>
                  </a:lnTo>
                  <a:lnTo>
                    <a:pt x="2721907" y="481249"/>
                  </a:lnTo>
                  <a:lnTo>
                    <a:pt x="2714343" y="518714"/>
                  </a:lnTo>
                  <a:lnTo>
                    <a:pt x="2693716" y="549309"/>
                  </a:lnTo>
                  <a:lnTo>
                    <a:pt x="2663122" y="569936"/>
                  </a:lnTo>
                  <a:lnTo>
                    <a:pt x="2625657" y="577499"/>
                  </a:lnTo>
                  <a:lnTo>
                    <a:pt x="1769207" y="577499"/>
                  </a:lnTo>
                  <a:lnTo>
                    <a:pt x="1360907" y="577499"/>
                  </a:lnTo>
                  <a:lnTo>
                    <a:pt x="1184957" y="577499"/>
                  </a:lnTo>
                  <a:lnTo>
                    <a:pt x="1147492" y="569936"/>
                  </a:lnTo>
                  <a:lnTo>
                    <a:pt x="1116898" y="549309"/>
                  </a:lnTo>
                  <a:lnTo>
                    <a:pt x="1096271" y="518714"/>
                  </a:lnTo>
                  <a:lnTo>
                    <a:pt x="1088707" y="481249"/>
                  </a:lnTo>
                  <a:lnTo>
                    <a:pt x="0" y="488697"/>
                  </a:lnTo>
                  <a:lnTo>
                    <a:pt x="1088707" y="336874"/>
                  </a:lnTo>
                  <a:lnTo>
                    <a:pt x="1088707" y="9624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33415" y="3515683"/>
            <a:ext cx="139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Likelihood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062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50" dirty="0"/>
              <a:t> </a:t>
            </a:r>
            <a:r>
              <a:rPr dirty="0"/>
              <a:t>&amp;</a:t>
            </a:r>
            <a:r>
              <a:rPr spc="-50" dirty="0"/>
              <a:t> </a:t>
            </a:r>
            <a:r>
              <a:rPr spc="-5" dirty="0"/>
              <a:t>Calculation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4399" y="878077"/>
            <a:ext cx="3812540" cy="2625725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Posterior</a:t>
            </a:r>
            <a:r>
              <a:rPr sz="2400" b="1" spc="-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probability: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P(Third</a:t>
            </a:r>
            <a:r>
              <a:rPr sz="2400" spc="-7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3B3B3B"/>
                </a:solidFill>
                <a:latin typeface="Arial MT"/>
                <a:cs typeface="Arial MT"/>
              </a:rPr>
              <a:t>Year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|</a:t>
            </a:r>
            <a:r>
              <a:rPr sz="2400" spc="-3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Declared)</a:t>
            </a:r>
            <a:endParaRPr sz="2400">
              <a:latin typeface="Arial MT"/>
              <a:cs typeface="Arial MT"/>
            </a:endParaRPr>
          </a:p>
          <a:p>
            <a:pPr marL="252095" algn="ctr">
              <a:lnSpc>
                <a:spcPct val="100000"/>
              </a:lnSpc>
              <a:spcBef>
                <a:spcPts val="1695"/>
              </a:spcBef>
            </a:pP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0.4</a:t>
            </a:r>
            <a:r>
              <a:rPr sz="24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x</a:t>
            </a:r>
            <a:r>
              <a:rPr sz="24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0.8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  <a:tabLst>
                <a:tab pos="3786504" algn="l"/>
              </a:tabLst>
            </a:pP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=</a:t>
            </a:r>
            <a:r>
              <a:rPr sz="24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3B3B3B"/>
                </a:solidFill>
                <a:uFill>
                  <a:solidFill>
                    <a:srgbClr val="3A3A3A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marL="315595" algn="ctr">
              <a:lnSpc>
                <a:spcPct val="100000"/>
              </a:lnSpc>
              <a:spcBef>
                <a:spcPts val="495"/>
              </a:spcBef>
            </a:pP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(0.6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x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0.5)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+</a:t>
            </a:r>
            <a:r>
              <a:rPr sz="24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(0.4</a:t>
            </a:r>
            <a:r>
              <a:rPr sz="24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x</a:t>
            </a:r>
            <a:r>
              <a:rPr sz="24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0.8)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4399" y="3969892"/>
            <a:ext cx="1524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3B3B"/>
                </a:solidFill>
                <a:latin typeface="Arial MT"/>
                <a:cs typeface="Arial MT"/>
              </a:rPr>
              <a:t>=</a:t>
            </a:r>
            <a:r>
              <a:rPr sz="2400" spc="-9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B3B3B"/>
                </a:solidFill>
                <a:latin typeface="Arial MT"/>
                <a:cs typeface="Arial MT"/>
              </a:rPr>
              <a:t>0.5161…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0817" y="1304335"/>
            <a:ext cx="3869054" cy="2607945"/>
            <a:chOff x="480817" y="1304335"/>
            <a:chExt cx="3869054" cy="26079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17" y="1304335"/>
              <a:ext cx="3709176" cy="25147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03221" y="1844382"/>
              <a:ext cx="2146935" cy="2068195"/>
            </a:xfrm>
            <a:custGeom>
              <a:avLst/>
              <a:gdLst/>
              <a:ahLst/>
              <a:cxnLst/>
              <a:rect l="l" t="t" r="r" b="b"/>
              <a:pathLst>
                <a:path w="2146935" h="2068195">
                  <a:moveTo>
                    <a:pt x="2110803" y="1468970"/>
                  </a:moveTo>
                  <a:lnTo>
                    <a:pt x="0" y="1468970"/>
                  </a:lnTo>
                  <a:lnTo>
                    <a:pt x="0" y="2067775"/>
                  </a:lnTo>
                  <a:lnTo>
                    <a:pt x="2110803" y="2067775"/>
                  </a:lnTo>
                  <a:lnTo>
                    <a:pt x="2110803" y="1468970"/>
                  </a:lnTo>
                  <a:close/>
                </a:path>
                <a:path w="2146935" h="2068195">
                  <a:moveTo>
                    <a:pt x="2146350" y="0"/>
                  </a:moveTo>
                  <a:lnTo>
                    <a:pt x="35547" y="0"/>
                  </a:lnTo>
                  <a:lnTo>
                    <a:pt x="35547" y="598792"/>
                  </a:lnTo>
                  <a:lnTo>
                    <a:pt x="2146350" y="598792"/>
                  </a:lnTo>
                  <a:lnTo>
                    <a:pt x="2146350" y="0"/>
                  </a:lnTo>
                  <a:close/>
                </a:path>
              </a:pathLst>
            </a:custGeom>
            <a:solidFill>
              <a:srgbClr val="FFFFFF">
                <a:alpha val="901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8500" y="4160083"/>
            <a:ext cx="34785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Pick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student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random.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399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Example:</a:t>
            </a:r>
            <a:r>
              <a:rPr spc="-35" dirty="0"/>
              <a:t> </a:t>
            </a:r>
            <a:r>
              <a:rPr spc="-5" dirty="0"/>
              <a:t>Doctors</a:t>
            </a:r>
            <a:r>
              <a:rPr spc="-20" dirty="0"/>
              <a:t> </a:t>
            </a:r>
            <a:r>
              <a:rPr dirty="0"/>
              <a:t>&amp;</a:t>
            </a:r>
            <a:r>
              <a:rPr spc="-20" dirty="0"/>
              <a:t> </a:t>
            </a:r>
            <a:r>
              <a:rPr spc="-5" dirty="0"/>
              <a:t>Clinical</a:t>
            </a:r>
            <a:r>
              <a:rPr spc="-25" dirty="0"/>
              <a:t> </a:t>
            </a:r>
            <a:r>
              <a:rPr spc="-60" dirty="0"/>
              <a:t>Tests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177150"/>
            <a:ext cx="4648199" cy="3133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48100" y="1137382"/>
            <a:ext cx="3305175" cy="328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" dirty="0">
                <a:latin typeface="Arial MT"/>
                <a:cs typeface="Arial MT"/>
              </a:rPr>
              <a:t>Problem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not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give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2865"/>
              </a:lnSpc>
            </a:pPr>
            <a:r>
              <a:rPr sz="2400" i="1" spc="-5" dirty="0">
                <a:latin typeface="Arial"/>
                <a:cs typeface="Arial"/>
              </a:rPr>
              <a:t>true</a:t>
            </a:r>
            <a:r>
              <a:rPr sz="2400" i="1" spc="-4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positive</a:t>
            </a:r>
            <a:r>
              <a:rPr sz="2400" i="1" spc="-15" dirty="0">
                <a:latin typeface="Arial"/>
                <a:cs typeface="Arial"/>
              </a:rPr>
              <a:t> </a:t>
            </a:r>
            <a:r>
              <a:rPr sz="2400" dirty="0">
                <a:latin typeface="Arial MT"/>
                <a:cs typeface="Arial MT"/>
              </a:rPr>
              <a:t>rate.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 MT"/>
              <a:cs typeface="Arial MT"/>
            </a:endParaRPr>
          </a:p>
          <a:p>
            <a:pPr marL="12700" marR="19685">
              <a:lnSpc>
                <a:spcPts val="2850"/>
              </a:lnSpc>
            </a:pPr>
            <a:r>
              <a:rPr sz="2400" spc="-15" dirty="0">
                <a:latin typeface="Arial MT"/>
                <a:cs typeface="Arial MT"/>
              </a:rPr>
              <a:t>That’s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chance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test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says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“positive”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if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person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has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disease.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 MT"/>
              <a:cs typeface="Arial MT"/>
            </a:endParaRPr>
          </a:p>
          <a:p>
            <a:pPr marL="12700" marR="408305">
              <a:lnSpc>
                <a:spcPts val="2850"/>
              </a:lnSpc>
            </a:pPr>
            <a:r>
              <a:rPr sz="2400" spc="-5" dirty="0">
                <a:latin typeface="Arial MT"/>
                <a:cs typeface="Arial MT"/>
              </a:rPr>
              <a:t>It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was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assumed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to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be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100%.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 rot="1020000">
            <a:off x="3153291" y="1919328"/>
            <a:ext cx="20415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 rot="20940000">
            <a:off x="3062300" y="1343010"/>
            <a:ext cx="20446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545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50" dirty="0"/>
              <a:t> </a:t>
            </a:r>
            <a:r>
              <a:rPr spc="-5" dirty="0"/>
              <a:t>and</a:t>
            </a:r>
            <a:r>
              <a:rPr spc="-45" dirty="0"/>
              <a:t> </a:t>
            </a:r>
            <a:r>
              <a:rPr spc="-5" dirty="0"/>
              <a:t>Calculation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177153"/>
            <a:ext cx="4754245" cy="3171825"/>
            <a:chOff x="457200" y="1177153"/>
            <a:chExt cx="4754245" cy="3171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177153"/>
              <a:ext cx="4724399" cy="30670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82989" y="1840306"/>
              <a:ext cx="2628900" cy="2508885"/>
            </a:xfrm>
            <a:custGeom>
              <a:avLst/>
              <a:gdLst/>
              <a:ahLst/>
              <a:cxnLst/>
              <a:rect l="l" t="t" r="r" b="b"/>
              <a:pathLst>
                <a:path w="2628900" h="2508885">
                  <a:moveTo>
                    <a:pt x="2628303" y="1832775"/>
                  </a:moveTo>
                  <a:lnTo>
                    <a:pt x="0" y="1832775"/>
                  </a:lnTo>
                  <a:lnTo>
                    <a:pt x="0" y="2508669"/>
                  </a:lnTo>
                  <a:lnTo>
                    <a:pt x="2628303" y="2508669"/>
                  </a:lnTo>
                  <a:lnTo>
                    <a:pt x="2628303" y="1832775"/>
                  </a:lnTo>
                  <a:close/>
                </a:path>
                <a:path w="2628900" h="2508885">
                  <a:moveTo>
                    <a:pt x="2628303" y="0"/>
                  </a:moveTo>
                  <a:lnTo>
                    <a:pt x="0" y="0"/>
                  </a:lnTo>
                  <a:lnTo>
                    <a:pt x="0" y="675894"/>
                  </a:lnTo>
                  <a:lnTo>
                    <a:pt x="2628303" y="675894"/>
                  </a:lnTo>
                  <a:lnTo>
                    <a:pt x="2628303" y="0"/>
                  </a:lnTo>
                  <a:close/>
                </a:path>
              </a:pathLst>
            </a:custGeom>
            <a:solidFill>
              <a:srgbClr val="FFFFFF">
                <a:alpha val="901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5402300" y="2767504"/>
            <a:ext cx="3129915" cy="0"/>
          </a:xfrm>
          <a:custGeom>
            <a:avLst/>
            <a:gdLst/>
            <a:ahLst/>
            <a:cxnLst/>
            <a:rect l="l" t="t" r="r" b="b"/>
            <a:pathLst>
              <a:path w="3129915">
                <a:moveTo>
                  <a:pt x="0" y="0"/>
                </a:moveTo>
                <a:lnTo>
                  <a:pt x="3129534" y="0"/>
                </a:lnTo>
              </a:path>
            </a:pathLst>
          </a:custGeom>
          <a:ln w="2235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89600" y="1042590"/>
            <a:ext cx="3380740" cy="3609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P(Disease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|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60" dirty="0">
                <a:latin typeface="Arial MT"/>
                <a:cs typeface="Arial MT"/>
              </a:rPr>
              <a:t>Test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+)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=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856615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0.001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*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(0.001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*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1)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(0.999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*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0.05)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=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0.0196270…</a:t>
            </a:r>
            <a:endParaRPr sz="2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34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5222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Prediction</a:t>
            </a:r>
            <a:r>
              <a:rPr spc="-35" dirty="0"/>
              <a:t> </a:t>
            </a:r>
            <a:r>
              <a:rPr spc="-10" dirty="0"/>
              <a:t>Example:</a:t>
            </a:r>
            <a:r>
              <a:rPr spc="-30" dirty="0"/>
              <a:t> </a:t>
            </a:r>
            <a:r>
              <a:rPr spc="-10" dirty="0"/>
              <a:t>Spam</a:t>
            </a:r>
            <a:r>
              <a:rPr spc="-30" dirty="0"/>
              <a:t> </a:t>
            </a:r>
            <a:r>
              <a:rPr spc="-5" dirty="0"/>
              <a:t>or</a:t>
            </a:r>
            <a:r>
              <a:rPr spc="-30" dirty="0"/>
              <a:t> </a:t>
            </a:r>
            <a:r>
              <a:rPr spc="-5" dirty="0"/>
              <a:t>Not?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992212"/>
            <a:ext cx="8839200" cy="6559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2059283"/>
            <a:ext cx="8839199" cy="5992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3981833"/>
            <a:ext cx="8839199" cy="5842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400" y="1112378"/>
            <a:ext cx="8839199" cy="6132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406" y="2240540"/>
            <a:ext cx="5168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Subjective</a:t>
            </a:r>
            <a:r>
              <a:rPr spc="-95" dirty="0"/>
              <a:t> </a:t>
            </a:r>
            <a:r>
              <a:rPr spc="-5" dirty="0"/>
              <a:t>Probabilities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981964"/>
            <a:ext cx="7711440" cy="333328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200" spc="-14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probability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2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sz="22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outcome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is…</a:t>
            </a:r>
            <a:endParaRPr sz="2200" dirty="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88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frequency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with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it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will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occur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in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repeated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trials,</a:t>
            </a:r>
            <a:r>
              <a:rPr sz="2200" spc="7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i="1" spc="-5" dirty="0">
                <a:solidFill>
                  <a:srgbClr val="3B3B3B"/>
                </a:solidFill>
                <a:latin typeface="Arial"/>
                <a:cs typeface="Arial"/>
              </a:rPr>
              <a:t>or</a:t>
            </a:r>
            <a:endParaRPr sz="2200" dirty="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40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2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subjective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degree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belief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it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will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(or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has)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 smtClean="0">
                <a:solidFill>
                  <a:srgbClr val="3B3B3B"/>
                </a:solidFill>
                <a:latin typeface="Arial MT"/>
                <a:cs typeface="Arial MT"/>
              </a:rPr>
              <a:t>occurred</a:t>
            </a:r>
            <a:endParaRPr lang="en-US" sz="2200" spc="-5" dirty="0" smtClean="0">
              <a:solidFill>
                <a:srgbClr val="3B3B3B"/>
              </a:solidFill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40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endParaRPr sz="2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Why</a:t>
            </a:r>
            <a:r>
              <a:rPr sz="22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use</a:t>
            </a:r>
            <a:r>
              <a:rPr sz="22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subjective</a:t>
            </a:r>
            <a:r>
              <a:rPr sz="22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priors?</a:t>
            </a:r>
            <a:endParaRPr sz="2200" dirty="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88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In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order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quantify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belief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relevant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decision</a:t>
            </a:r>
            <a:endParaRPr sz="2200" dirty="0">
              <a:latin typeface="Arial MT"/>
              <a:cs typeface="Arial MT"/>
            </a:endParaRPr>
          </a:p>
          <a:p>
            <a:pPr marL="469900" marR="48895" indent="-397510">
              <a:lnSpc>
                <a:spcPct val="113599"/>
              </a:lnSpc>
              <a:spcBef>
                <a:spcPts val="4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If the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subject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of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your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prediction was not </a:t>
            </a:r>
            <a:r>
              <a:rPr sz="2200" dirty="0">
                <a:solidFill>
                  <a:srgbClr val="3B3B3B"/>
                </a:solidFill>
                <a:latin typeface="Arial MT"/>
                <a:cs typeface="Arial MT"/>
              </a:rPr>
              <a:t>selected randomly </a:t>
            </a:r>
            <a:r>
              <a:rPr sz="2200" spc="-60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from</a:t>
            </a:r>
            <a:r>
              <a:rPr sz="2200" spc="-1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sz="2200" spc="-1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B3B3B"/>
                </a:solidFill>
                <a:latin typeface="Arial MT"/>
                <a:cs typeface="Arial MT"/>
              </a:rPr>
              <a:t>population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168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Subjective</a:t>
            </a:r>
            <a:r>
              <a:rPr spc="-95" dirty="0"/>
              <a:t> </a:t>
            </a:r>
            <a:r>
              <a:rPr spc="-5" dirty="0"/>
              <a:t>Probabilities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594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80" dirty="0"/>
              <a:t> </a:t>
            </a:r>
            <a:r>
              <a:rPr spc="-10" dirty="0"/>
              <a:t>Subjective</a:t>
            </a:r>
            <a:r>
              <a:rPr spc="-60" dirty="0"/>
              <a:t> </a:t>
            </a:r>
            <a:r>
              <a:rPr spc="-5" dirty="0"/>
              <a:t>Opinion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2437" y="877112"/>
            <a:ext cx="6476365" cy="3498215"/>
            <a:chOff x="452437" y="877112"/>
            <a:chExt cx="6476365" cy="34982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0749" y="1307778"/>
              <a:ext cx="4657724" cy="30670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881874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2779249" y="1038299"/>
                  </a:move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173049"/>
                  </a:ln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2779249" y="0"/>
                  </a:lnTo>
                  <a:lnTo>
                    <a:pt x="2845473" y="13172"/>
                  </a:lnTo>
                  <a:lnTo>
                    <a:pt x="2901615" y="50685"/>
                  </a:lnTo>
                  <a:lnTo>
                    <a:pt x="2939127" y="106826"/>
                  </a:lnTo>
                  <a:lnTo>
                    <a:pt x="2952299" y="173049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close/>
                </a:path>
                <a:path w="2952750" h="1313180">
                  <a:moveTo>
                    <a:pt x="2403585" y="1312670"/>
                  </a:moveTo>
                  <a:lnTo>
                    <a:pt x="1722174" y="1038299"/>
                  </a:lnTo>
                  <a:lnTo>
                    <a:pt x="2460249" y="1038299"/>
                  </a:lnTo>
                  <a:lnTo>
                    <a:pt x="2403585" y="1312670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881874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0" y="173049"/>
                  </a:move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1722174" y="0"/>
                  </a:lnTo>
                  <a:lnTo>
                    <a:pt x="2460249" y="0"/>
                  </a:lnTo>
                  <a:lnTo>
                    <a:pt x="2779249" y="0"/>
                  </a:lnTo>
                  <a:lnTo>
                    <a:pt x="2813168" y="3355"/>
                  </a:lnTo>
                  <a:lnTo>
                    <a:pt x="2875258" y="29074"/>
                  </a:lnTo>
                  <a:lnTo>
                    <a:pt x="2923225" y="77041"/>
                  </a:lnTo>
                  <a:lnTo>
                    <a:pt x="2948944" y="139131"/>
                  </a:lnTo>
                  <a:lnTo>
                    <a:pt x="2952299" y="173049"/>
                  </a:lnTo>
                  <a:lnTo>
                    <a:pt x="2952299" y="605674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lnTo>
                    <a:pt x="2460249" y="1038299"/>
                  </a:lnTo>
                  <a:lnTo>
                    <a:pt x="2403585" y="1312670"/>
                  </a:lnTo>
                  <a:lnTo>
                    <a:pt x="1722174" y="1038299"/>
                  </a:ln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605674"/>
                  </a:lnTo>
                  <a:lnTo>
                    <a:pt x="0" y="17304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0909" y="833208"/>
            <a:ext cx="2698750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prior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probability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that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 person has the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disease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8175" y="4112208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6598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65" dirty="0"/>
              <a:t> </a:t>
            </a:r>
            <a:r>
              <a:rPr spc="-5" dirty="0"/>
              <a:t>Different</a:t>
            </a:r>
            <a:r>
              <a:rPr spc="-35" dirty="0"/>
              <a:t> </a:t>
            </a:r>
            <a:r>
              <a:rPr spc="-10" dirty="0"/>
              <a:t>Subjective</a:t>
            </a:r>
            <a:r>
              <a:rPr spc="-40" dirty="0"/>
              <a:t> </a:t>
            </a:r>
            <a:r>
              <a:rPr spc="-5" dirty="0"/>
              <a:t>Opinion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112" y="955487"/>
            <a:ext cx="6396355" cy="3523615"/>
            <a:chOff x="387112" y="955487"/>
            <a:chExt cx="6396355" cy="35236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5690" y="1474685"/>
              <a:ext cx="4627373" cy="30040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1874" y="960250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2779249" y="1038299"/>
                  </a:move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173049"/>
                  </a:ln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2779249" y="0"/>
                  </a:lnTo>
                  <a:lnTo>
                    <a:pt x="2845473" y="13172"/>
                  </a:lnTo>
                  <a:lnTo>
                    <a:pt x="2901615" y="50685"/>
                  </a:lnTo>
                  <a:lnTo>
                    <a:pt x="2939127" y="106826"/>
                  </a:lnTo>
                  <a:lnTo>
                    <a:pt x="2952299" y="173049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close/>
                </a:path>
                <a:path w="2952750" h="1313180">
                  <a:moveTo>
                    <a:pt x="2403585" y="1312670"/>
                  </a:moveTo>
                  <a:lnTo>
                    <a:pt x="1722174" y="1038299"/>
                  </a:lnTo>
                  <a:lnTo>
                    <a:pt x="2460249" y="1038299"/>
                  </a:lnTo>
                  <a:lnTo>
                    <a:pt x="2403585" y="1312670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1874" y="960250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0" y="173049"/>
                  </a:move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1722174" y="0"/>
                  </a:lnTo>
                  <a:lnTo>
                    <a:pt x="2460249" y="0"/>
                  </a:lnTo>
                  <a:lnTo>
                    <a:pt x="2779249" y="0"/>
                  </a:lnTo>
                  <a:lnTo>
                    <a:pt x="2813168" y="3355"/>
                  </a:lnTo>
                  <a:lnTo>
                    <a:pt x="2875258" y="29074"/>
                  </a:lnTo>
                  <a:lnTo>
                    <a:pt x="2923225" y="77041"/>
                  </a:lnTo>
                  <a:lnTo>
                    <a:pt x="2948944" y="139131"/>
                  </a:lnTo>
                  <a:lnTo>
                    <a:pt x="2952299" y="173049"/>
                  </a:lnTo>
                  <a:lnTo>
                    <a:pt x="2952299" y="605674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lnTo>
                    <a:pt x="2460249" y="1038299"/>
                  </a:lnTo>
                  <a:lnTo>
                    <a:pt x="2403585" y="1312670"/>
                  </a:lnTo>
                  <a:lnTo>
                    <a:pt x="1722174" y="1038299"/>
                  </a:ln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605674"/>
                  </a:lnTo>
                  <a:lnTo>
                    <a:pt x="0" y="17304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15584" y="911583"/>
            <a:ext cx="2698750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>
                <a:latin typeface="Arial MT"/>
                <a:cs typeface="Arial MT"/>
              </a:rPr>
              <a:t>prior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probability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that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the person has the 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disease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8175" y="4112208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6174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</a:t>
            </a:r>
            <a:r>
              <a:rPr spc="-50" dirty="0"/>
              <a:t> </a:t>
            </a:r>
            <a:r>
              <a:rPr spc="-10" dirty="0"/>
              <a:t>Learning</a:t>
            </a:r>
            <a:r>
              <a:rPr spc="-180" dirty="0"/>
              <a:t> </a:t>
            </a:r>
            <a:r>
              <a:rPr spc="-5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8699" y="1090295"/>
            <a:ext cx="7740650" cy="276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indent="-459105" algn="just">
              <a:lnSpc>
                <a:spcPts val="3585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71805" algn="l"/>
              </a:tabLst>
            </a:pP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sz="3000" spc="-204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mathematical</a:t>
            </a:r>
            <a:r>
              <a:rPr sz="3000" spc="-3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model</a:t>
            </a:r>
            <a:endParaRPr sz="3000">
              <a:latin typeface="Arial MT"/>
              <a:cs typeface="Arial MT"/>
            </a:endParaRPr>
          </a:p>
          <a:p>
            <a:pPr marL="471170" marR="75565" indent="-459105" algn="just">
              <a:lnSpc>
                <a:spcPts val="3600"/>
              </a:lnSpc>
              <a:spcBef>
                <a:spcPts val="105"/>
              </a:spcBef>
              <a:buClr>
                <a:srgbClr val="C4820D"/>
              </a:buClr>
              <a:buChar char="●"/>
              <a:tabLst>
                <a:tab pos="471805" algn="l"/>
              </a:tabLst>
            </a:pP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calculated</a:t>
            </a:r>
            <a:r>
              <a:rPr sz="30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based</a:t>
            </a:r>
            <a:r>
              <a:rPr sz="30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sz="3000" spc="-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sample</a:t>
            </a:r>
            <a:r>
              <a:rPr sz="30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sz="3000" spc="-20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("training </a:t>
            </a:r>
            <a:r>
              <a:rPr sz="3000" spc="-825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data")</a:t>
            </a:r>
            <a:endParaRPr sz="3000">
              <a:latin typeface="Arial MT"/>
              <a:cs typeface="Arial MT"/>
            </a:endParaRPr>
          </a:p>
          <a:p>
            <a:pPr marL="471170" marR="5080" indent="-459105" algn="just">
              <a:lnSpc>
                <a:spcPts val="3600"/>
              </a:lnSpc>
              <a:buClr>
                <a:srgbClr val="C4820D"/>
              </a:buClr>
              <a:buChar char="●"/>
              <a:tabLst>
                <a:tab pos="471805" algn="l"/>
              </a:tabLst>
            </a:pP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that </a:t>
            </a:r>
            <a:r>
              <a:rPr sz="3000" dirty="0">
                <a:solidFill>
                  <a:srgbClr val="3B3B3B"/>
                </a:solidFill>
                <a:latin typeface="Arial MT"/>
                <a:cs typeface="Arial MT"/>
              </a:rPr>
              <a:t>makes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predictions or decisions without </a:t>
            </a:r>
            <a:r>
              <a:rPr sz="3000" spc="-819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being explicitly programmed to perform the </a:t>
            </a:r>
            <a:r>
              <a:rPr sz="3000" spc="-819" dirty="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3B3B3B"/>
                </a:solidFill>
                <a:latin typeface="Arial MT"/>
                <a:cs typeface="Arial MT"/>
              </a:rPr>
              <a:t>task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953" y="2240540"/>
            <a:ext cx="299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5253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</a:t>
            </a:r>
            <a:r>
              <a:rPr spc="-90" dirty="0"/>
              <a:t> </a:t>
            </a:r>
            <a:r>
              <a:rPr spc="-5" dirty="0"/>
              <a:t>Examples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6025" y="1516887"/>
            <a:ext cx="7550525" cy="2109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5253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</a:t>
            </a:r>
            <a:r>
              <a:rPr spc="-90" dirty="0"/>
              <a:t> </a:t>
            </a:r>
            <a:r>
              <a:rPr spc="-5" dirty="0"/>
              <a:t>Examples</a:t>
            </a:r>
          </a:p>
        </p:txBody>
      </p:sp>
      <p:sp>
        <p:nvSpPr>
          <p:cNvPr id="5" name="object 5"/>
          <p:cNvSpPr/>
          <p:nvPr/>
        </p:nvSpPr>
        <p:spPr>
          <a:xfrm>
            <a:off x="2263949" y="107275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4572000" h="3429000">
                <a:moveTo>
                  <a:pt x="4571999" y="3428999"/>
                </a:moveTo>
                <a:lnTo>
                  <a:pt x="0" y="34289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3428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212711"/>
            <a:ext cx="5253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3B7EA1"/>
                </a:solidFill>
                <a:latin typeface="Arial"/>
                <a:cs typeface="Arial"/>
              </a:rPr>
              <a:t>Classification</a:t>
            </a:r>
            <a:r>
              <a:rPr sz="3600" b="1" spc="-90" dirty="0">
                <a:solidFill>
                  <a:srgbClr val="3B7EA1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3B7EA1"/>
                </a:solidFill>
                <a:latin typeface="Arial"/>
                <a:cs typeface="Arial"/>
              </a:rPr>
              <a:t>Examples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51275" y="4237807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075" y="1302062"/>
            <a:ext cx="3972189" cy="25886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5391" y="1547790"/>
            <a:ext cx="2414435" cy="236909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{CAAD6CFF-4F89-BE47-82F9-00324F51979F}tf10001070</Template>
  <TotalTime>3292</TotalTime>
  <Words>1146</Words>
  <Application>Microsoft Office PowerPoint</Application>
  <PresentationFormat>On-screen Show (16:9)</PresentationFormat>
  <Paragraphs>202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 MT</vt:lpstr>
      <vt:lpstr>MS PGothic</vt:lpstr>
      <vt:lpstr>Arial</vt:lpstr>
      <vt:lpstr>Calibri</vt:lpstr>
      <vt:lpstr>Courier New</vt:lpstr>
      <vt:lpstr>Rockwell</vt:lpstr>
      <vt:lpstr>Rockwell Condensed</vt:lpstr>
      <vt:lpstr>Rockwell Extra Bold</vt:lpstr>
      <vt:lpstr>Times New Roman</vt:lpstr>
      <vt:lpstr>Wingdings</vt:lpstr>
      <vt:lpstr>Wood Type</vt:lpstr>
      <vt:lpstr>Office Theme</vt:lpstr>
      <vt:lpstr>Module 10</vt:lpstr>
      <vt:lpstr>Prediction</vt:lpstr>
      <vt:lpstr>Guessing the Value of an Attribute</vt:lpstr>
      <vt:lpstr>Prediction Example: Spam or Not?</vt:lpstr>
      <vt:lpstr>Machine Learning Algorithm</vt:lpstr>
      <vt:lpstr>Classification</vt:lpstr>
      <vt:lpstr>Classification Examples</vt:lpstr>
      <vt:lpstr>Classification Examples</vt:lpstr>
      <vt:lpstr>PowerPoint Presentation</vt:lpstr>
      <vt:lpstr>Classifiers</vt:lpstr>
      <vt:lpstr>Training a Classifier</vt:lpstr>
      <vt:lpstr>Nearest Neighbor Classifier</vt:lpstr>
      <vt:lpstr>The Google Science Fair</vt:lpstr>
      <vt:lpstr>Rows</vt:lpstr>
      <vt:lpstr>Rows of Tables</vt:lpstr>
      <vt:lpstr>Distance</vt:lpstr>
      <vt:lpstr>Pythagoras’ Formula</vt:lpstr>
      <vt:lpstr>Distance Between Two Points</vt:lpstr>
      <vt:lpstr>Nearest Neighbors</vt:lpstr>
      <vt:lpstr>Finding the k Nearest Neighbors</vt:lpstr>
      <vt:lpstr>The Classifier</vt:lpstr>
      <vt:lpstr>Evaluation</vt:lpstr>
      <vt:lpstr>Accuracy of a Classifier</vt:lpstr>
      <vt:lpstr>Before Classifying</vt:lpstr>
      <vt:lpstr>Dog or Wolf?</vt:lpstr>
      <vt:lpstr>Start with a Representative Sample</vt:lpstr>
      <vt:lpstr>Standardize if Necessary</vt:lpstr>
      <vt:lpstr>Decisions</vt:lpstr>
      <vt:lpstr>Decisions Under Uncertainty</vt:lpstr>
      <vt:lpstr>Decisions Under Uncertainty</vt:lpstr>
      <vt:lpstr>Conditional Probability</vt:lpstr>
      <vt:lpstr>Scenario 1</vt:lpstr>
      <vt:lpstr>Scenario 2</vt:lpstr>
      <vt:lpstr>Bayes' Rule</vt:lpstr>
      <vt:lpstr>Purpose of Bayes’ Rule</vt:lpstr>
      <vt:lpstr>Diagram and Terminology</vt:lpstr>
      <vt:lpstr>Data &amp; Calculation</vt:lpstr>
      <vt:lpstr>Example: Doctors &amp; Clinical Tests</vt:lpstr>
      <vt:lpstr>Data and Calculation</vt:lpstr>
      <vt:lpstr>Subjective Probabilities</vt:lpstr>
      <vt:lpstr>Subjective Probabilities</vt:lpstr>
      <vt:lpstr>A Subjective Opinion</vt:lpstr>
      <vt:lpstr>A Different Subjective Opinion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cp:lastModifiedBy>yzhang</cp:lastModifiedBy>
  <cp:revision>55</cp:revision>
  <dcterms:modified xsi:type="dcterms:W3CDTF">2023-05-02T14:12:33Z</dcterms:modified>
</cp:coreProperties>
</file>